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796" r:id="rId2"/>
    <p:sldId id="1067" r:id="rId3"/>
    <p:sldId id="1102" r:id="rId4"/>
    <p:sldId id="1145" r:id="rId5"/>
    <p:sldId id="1146" r:id="rId6"/>
    <p:sldId id="1106" r:id="rId7"/>
    <p:sldId id="1151" r:id="rId8"/>
    <p:sldId id="1123" r:id="rId9"/>
    <p:sldId id="1133" r:id="rId10"/>
    <p:sldId id="1012" r:id="rId11"/>
    <p:sldId id="1111" r:id="rId12"/>
    <p:sldId id="1110" r:id="rId13"/>
    <p:sldId id="1112" r:id="rId14"/>
    <p:sldId id="1115" r:id="rId15"/>
    <p:sldId id="1068" r:id="rId16"/>
    <p:sldId id="1116" r:id="rId17"/>
    <p:sldId id="1150" r:id="rId18"/>
    <p:sldId id="1143" r:id="rId19"/>
    <p:sldId id="1105" r:id="rId20"/>
    <p:sldId id="1148" r:id="rId21"/>
    <p:sldId id="1100" r:id="rId22"/>
    <p:sldId id="1134" r:id="rId23"/>
    <p:sldId id="1066" r:id="rId24"/>
    <p:sldId id="1127" r:id="rId25"/>
    <p:sldId id="1128" r:id="rId26"/>
    <p:sldId id="1130" r:id="rId27"/>
    <p:sldId id="1137" r:id="rId28"/>
    <p:sldId id="1153" r:id="rId29"/>
    <p:sldId id="1149" r:id="rId30"/>
    <p:sldId id="1138" r:id="rId31"/>
    <p:sldId id="1120" r:id="rId32"/>
    <p:sldId id="1140" r:id="rId33"/>
    <p:sldId id="1077" r:id="rId34"/>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6E26F8EF-047C-42EF-AF1D-FA9E16493EF6}">
          <p14:sldIdLst>
            <p14:sldId id="796"/>
            <p14:sldId id="1067"/>
            <p14:sldId id="1102"/>
            <p14:sldId id="1145"/>
            <p14:sldId id="1146"/>
            <p14:sldId id="1106"/>
            <p14:sldId id="1151"/>
            <p14:sldId id="1123"/>
            <p14:sldId id="1133"/>
            <p14:sldId id="1012"/>
            <p14:sldId id="1111"/>
            <p14:sldId id="1110"/>
            <p14:sldId id="1112"/>
            <p14:sldId id="1115"/>
            <p14:sldId id="1068"/>
            <p14:sldId id="1116"/>
            <p14:sldId id="1150"/>
            <p14:sldId id="1143"/>
            <p14:sldId id="1105"/>
            <p14:sldId id="1148"/>
            <p14:sldId id="1100"/>
            <p14:sldId id="1134"/>
            <p14:sldId id="1066"/>
            <p14:sldId id="1127"/>
            <p14:sldId id="1128"/>
            <p14:sldId id="1130"/>
            <p14:sldId id="1137"/>
            <p14:sldId id="1153"/>
            <p14:sldId id="1149"/>
            <p14:sldId id="1138"/>
            <p14:sldId id="1120"/>
            <p14:sldId id="1140"/>
            <p14:sldId id="107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27D043-58D4-40A2-DB48-4C8CDADA00A1}" name="Bortles, Julie" initials="BJ" userId="S::Julie.Bortles@ocfl.net::19fabb5e-21d3-44af-9683-549ece8d6408" providerId="AD"/>
  <p188:author id="{394CD156-C434-5081-9E63-DCCCB798A508}" name="Johnson, Liz" initials="JL" userId="Johnson, Liz" providerId="None"/>
  <p188:author id="{E8DB7A8E-8BFB-0728-D667-3D4ED399868F}" name="Claudia Listopad" initials="CL" userId="S::clistopad@appliedecologyinc.com::2bf145f2-ca78-4242-ae40-616f635ce8fd" providerId="AD"/>
  <p188:author id="{978BD2AA-57A8-93C8-41AE-728854409A03}" name="Michael Thompson" initials="MT" userId="S::MThompson@appliedecologyinc.com::36a88f6e-137a-44e1-a706-63910a63a6f0" providerId="AD"/>
  <p188:author id="{858C5AAC-57DB-E217-20CB-3587A9990A2A}" name="Tamy Dabu" initials="TD" userId="S::tdabu@appliedecologyinc.com::31d1b88b-88cb-4297-ba88-747745fdfba7" providerId="AD"/>
  <p188:author id="{EA0852BD-4A5E-C459-624E-7B2B21D1EE98}" name="Nick Eide" initials="NE" userId="S::neide@appliedecologyinc.com::ad16f991-43cf-4b66-8ad0-23688742b994" providerId="AD"/>
  <p188:author id="{A5BF8BD4-DEAC-0AEB-0C94-6B3C74B31079}" name="Danielle Huffner" initials="DH" userId="Danielle Huffner" providerId="None"/>
  <p188:author id="{6F9F09E8-367F-0C45-ED0A-C06351EF3EE9}" name="Hull, Tim M" initials="HTM" userId="Hull, Tim M" providerId="None"/>
  <p188:author id="{0CF069F8-6BCC-0145-98F0-0DDAB9720FD1}" name="Danielle Huffner" initials="DH" userId="S::dhuffner@appliedecologyinc.com::e0de79e0-740e-4982-853f-2e51f6f8a108" providerId="AD"/>
  <p188:author id="{5F78A1FA-6C6D-9772-DE19-77FB091281E6}" name="Jackson, Beth (EPD)" initials="JB(" userId="S-1-5-21-435235264-1480536459-1851928258-762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nson, Liz" initials="JL" lastIdx="6" clrIdx="0">
    <p:extLst>
      <p:ext uri="{19B8F6BF-5375-455C-9EA6-DF929625EA0E}">
        <p15:presenceInfo xmlns:p15="http://schemas.microsoft.com/office/powerpoint/2012/main" userId="S-1-5-21-435235264-1480536459-1851928258-35010" providerId="AD"/>
      </p:ext>
    </p:extLst>
  </p:cmAuthor>
  <p:cmAuthor id="2" name="Urbanik, Tara M" initials="UTM" lastIdx="39" clrIdx="1">
    <p:extLst>
      <p:ext uri="{19B8F6BF-5375-455C-9EA6-DF929625EA0E}">
        <p15:presenceInfo xmlns:p15="http://schemas.microsoft.com/office/powerpoint/2012/main" userId="S-1-5-21-435235264-1480536459-1851928258-89960" providerId="AD"/>
      </p:ext>
    </p:extLst>
  </p:cmAuthor>
  <p:cmAuthor id="3" name="Hull, Tim M" initials="HTM" lastIdx="4" clrIdx="2">
    <p:extLst>
      <p:ext uri="{19B8F6BF-5375-455C-9EA6-DF929625EA0E}">
        <p15:presenceInfo xmlns:p15="http://schemas.microsoft.com/office/powerpoint/2012/main" userId="S-1-5-21-435235264-1480536459-1851928258-86126" providerId="AD"/>
      </p:ext>
    </p:extLst>
  </p:cmAuthor>
  <p:cmAuthor id="4" name="Lavigne, Melissa" initials="LM" lastIdx="6" clrIdx="3">
    <p:extLst>
      <p:ext uri="{19B8F6BF-5375-455C-9EA6-DF929625EA0E}">
        <p15:presenceInfo xmlns:p15="http://schemas.microsoft.com/office/powerpoint/2012/main" userId="S-1-5-21-435235264-1480536459-1851928258-788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629D"/>
    <a:srgbClr val="E7E7E7"/>
    <a:srgbClr val="FFEB4B"/>
    <a:srgbClr val="00FFFF"/>
    <a:srgbClr val="00FF00"/>
    <a:srgbClr val="96FF61"/>
    <a:srgbClr val="66FFFF"/>
    <a:srgbClr val="89CD66"/>
    <a:srgbClr val="0000CC"/>
    <a:srgbClr val="AEAE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58186" autoAdjust="0"/>
  </p:normalViewPr>
  <p:slideViewPr>
    <p:cSldViewPr snapToGrid="0">
      <p:cViewPr varScale="1">
        <p:scale>
          <a:sx n="66" d="100"/>
          <a:sy n="66" d="100"/>
        </p:scale>
        <p:origin x="2238" y="66"/>
      </p:cViewPr>
      <p:guideLst>
        <p:guide orient="horz" pos="2160"/>
        <p:guide pos="3840"/>
      </p:guideLst>
    </p:cSldViewPr>
  </p:slideViewPr>
  <p:notesTextViewPr>
    <p:cViewPr>
      <p:scale>
        <a:sx n="3" d="2"/>
        <a:sy n="3" d="2"/>
      </p:scale>
      <p:origin x="0" y="0"/>
    </p:cViewPr>
  </p:notesTextViewPr>
  <p:sorterViewPr>
    <p:cViewPr>
      <p:scale>
        <a:sx n="100" d="100"/>
        <a:sy n="100" d="100"/>
      </p:scale>
      <p:origin x="0" y="-8472"/>
    </p:cViewPr>
  </p:sorter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7F3656-3560-4FFD-A03C-C101AF0AB24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2076DFAA-B07B-4A3A-BA66-5636E3849B7D}">
      <dgm:prSet phldrT="[Text]"/>
      <dgm:spPr>
        <a:solidFill>
          <a:srgbClr val="3D629D"/>
        </a:solidFill>
      </dgm:spPr>
      <dgm:t>
        <a:bodyPr/>
        <a:lstStyle/>
        <a:p>
          <a:r>
            <a:rPr lang="en-US" b="1" dirty="0"/>
            <a:t>More Vulnerable Areas</a:t>
          </a:r>
        </a:p>
      </dgm:t>
    </dgm:pt>
    <dgm:pt modelId="{9C1A92B5-E073-4A77-9229-185A5DB420A9}" type="parTrans" cxnId="{D89735B6-2235-4161-ACFC-D594BC19BD05}">
      <dgm:prSet/>
      <dgm:spPr/>
      <dgm:t>
        <a:bodyPr/>
        <a:lstStyle/>
        <a:p>
          <a:endParaRPr lang="en-US" b="1"/>
        </a:p>
      </dgm:t>
    </dgm:pt>
    <dgm:pt modelId="{F7035313-08F3-40AB-8285-F9B80900BB4C}" type="sibTrans" cxnId="{D89735B6-2235-4161-ACFC-D594BC19BD05}">
      <dgm:prSet/>
      <dgm:spPr/>
      <dgm:t>
        <a:bodyPr/>
        <a:lstStyle/>
        <a:p>
          <a:endParaRPr lang="en-US" b="1" dirty="0"/>
        </a:p>
      </dgm:t>
    </dgm:pt>
    <dgm:pt modelId="{64D44447-B5A8-4259-8A68-144FF3638E10}">
      <dgm:prSet phldrT="[Text]"/>
      <dgm:spPr>
        <a:solidFill>
          <a:srgbClr val="3D629D"/>
        </a:solidFill>
      </dgm:spPr>
      <dgm:t>
        <a:bodyPr/>
        <a:lstStyle/>
        <a:p>
          <a:r>
            <a:rPr lang="en-US" b="1" dirty="0"/>
            <a:t>Subdivisions with Septic Systems</a:t>
          </a:r>
        </a:p>
      </dgm:t>
    </dgm:pt>
    <dgm:pt modelId="{4148FB4C-CE41-4817-9117-7049682B745D}" type="parTrans" cxnId="{07462E6D-7EE4-4CC1-A5F3-7A1EE02BBE33}">
      <dgm:prSet/>
      <dgm:spPr/>
      <dgm:t>
        <a:bodyPr/>
        <a:lstStyle/>
        <a:p>
          <a:endParaRPr lang="en-US" b="1"/>
        </a:p>
      </dgm:t>
    </dgm:pt>
    <dgm:pt modelId="{137223CB-05D0-4146-AC89-859854F8D02F}" type="sibTrans" cxnId="{07462E6D-7EE4-4CC1-A5F3-7A1EE02BBE33}">
      <dgm:prSet/>
      <dgm:spPr/>
      <dgm:t>
        <a:bodyPr/>
        <a:lstStyle/>
        <a:p>
          <a:endParaRPr lang="en-US" b="1" dirty="0"/>
        </a:p>
      </dgm:t>
    </dgm:pt>
    <dgm:pt modelId="{93E980F7-F872-45B6-A362-F856B7D785FE}">
      <dgm:prSet phldrT="[Text]"/>
      <dgm:spPr>
        <a:solidFill>
          <a:srgbClr val="3D629D"/>
        </a:solidFill>
      </dgm:spPr>
      <dgm:t>
        <a:bodyPr/>
        <a:lstStyle/>
        <a:p>
          <a:r>
            <a:rPr lang="en-US" b="1" dirty="0"/>
            <a:t>Proximity to Waterbodies</a:t>
          </a:r>
        </a:p>
      </dgm:t>
    </dgm:pt>
    <dgm:pt modelId="{C7797281-5B6B-4E3E-AA84-5A42461F8691}" type="parTrans" cxnId="{C7523E60-4B39-4EB6-8AA8-E2BC9B964AFB}">
      <dgm:prSet/>
      <dgm:spPr/>
      <dgm:t>
        <a:bodyPr/>
        <a:lstStyle/>
        <a:p>
          <a:endParaRPr lang="en-US" b="1"/>
        </a:p>
      </dgm:t>
    </dgm:pt>
    <dgm:pt modelId="{CB88E050-FCBF-450B-A43B-D4BCF9219CEE}" type="sibTrans" cxnId="{C7523E60-4B39-4EB6-8AA8-E2BC9B964AFB}">
      <dgm:prSet/>
      <dgm:spPr/>
      <dgm:t>
        <a:bodyPr/>
        <a:lstStyle/>
        <a:p>
          <a:endParaRPr lang="en-US" b="1" dirty="0"/>
        </a:p>
      </dgm:t>
    </dgm:pt>
    <dgm:pt modelId="{86061BCC-CC98-44F7-ADAC-F51C98B6313F}">
      <dgm:prSet/>
      <dgm:spPr>
        <a:solidFill>
          <a:srgbClr val="3D629D"/>
        </a:solidFill>
      </dgm:spPr>
      <dgm:t>
        <a:bodyPr/>
        <a:lstStyle/>
        <a:p>
          <a:r>
            <a:rPr lang="en-US" b="1" dirty="0"/>
            <a:t>PVAs</a:t>
          </a:r>
        </a:p>
      </dgm:t>
    </dgm:pt>
    <dgm:pt modelId="{B44B0402-A749-46A9-9FE8-9F73534412EE}" type="parTrans" cxnId="{02640F34-1830-4638-985F-38013C7AD795}">
      <dgm:prSet/>
      <dgm:spPr/>
      <dgm:t>
        <a:bodyPr/>
        <a:lstStyle/>
        <a:p>
          <a:endParaRPr lang="en-US"/>
        </a:p>
      </dgm:t>
    </dgm:pt>
    <dgm:pt modelId="{37B75502-14F4-46C1-94BF-F9650C45030A}" type="sibTrans" cxnId="{02640F34-1830-4638-985F-38013C7AD795}">
      <dgm:prSet/>
      <dgm:spPr/>
      <dgm:t>
        <a:bodyPr/>
        <a:lstStyle/>
        <a:p>
          <a:endParaRPr lang="en-US"/>
        </a:p>
      </dgm:t>
    </dgm:pt>
    <dgm:pt modelId="{6A4D87C3-30B3-46AC-BCA1-028209C5E1A5}" type="pres">
      <dgm:prSet presAssocID="{9F7F3656-3560-4FFD-A03C-C101AF0AB247}" presName="Name0" presStyleCnt="0">
        <dgm:presLayoutVars>
          <dgm:dir/>
          <dgm:resizeHandles val="exact"/>
        </dgm:presLayoutVars>
      </dgm:prSet>
      <dgm:spPr/>
    </dgm:pt>
    <dgm:pt modelId="{60E8DC0A-553B-4EBC-A203-308B9A8AB024}" type="pres">
      <dgm:prSet presAssocID="{2076DFAA-B07B-4A3A-BA66-5636E3849B7D}" presName="node" presStyleLbl="node1" presStyleIdx="0" presStyleCnt="4">
        <dgm:presLayoutVars>
          <dgm:bulletEnabled val="1"/>
        </dgm:presLayoutVars>
      </dgm:prSet>
      <dgm:spPr/>
    </dgm:pt>
    <dgm:pt modelId="{299BC3BB-F7AA-4BE0-8C59-3443F0BA02EE}" type="pres">
      <dgm:prSet presAssocID="{F7035313-08F3-40AB-8285-F9B80900BB4C}" presName="sibTrans" presStyleLbl="sibTrans2D1" presStyleIdx="0" presStyleCnt="3"/>
      <dgm:spPr>
        <a:prstGeom prst="mathPlus">
          <a:avLst/>
        </a:prstGeom>
      </dgm:spPr>
    </dgm:pt>
    <dgm:pt modelId="{640B0F7A-6C4A-4AEE-B041-AF5C4FE4732B}" type="pres">
      <dgm:prSet presAssocID="{F7035313-08F3-40AB-8285-F9B80900BB4C}" presName="connectorText" presStyleLbl="sibTrans2D1" presStyleIdx="0" presStyleCnt="3"/>
      <dgm:spPr/>
    </dgm:pt>
    <dgm:pt modelId="{EEBE2C33-1A4F-4DF2-8C66-9DB915C07902}" type="pres">
      <dgm:prSet presAssocID="{64D44447-B5A8-4259-8A68-144FF3638E10}" presName="node" presStyleLbl="node1" presStyleIdx="1" presStyleCnt="4">
        <dgm:presLayoutVars>
          <dgm:bulletEnabled val="1"/>
        </dgm:presLayoutVars>
      </dgm:prSet>
      <dgm:spPr/>
    </dgm:pt>
    <dgm:pt modelId="{52162197-1817-4187-B560-D03DE8D62615}" type="pres">
      <dgm:prSet presAssocID="{137223CB-05D0-4146-AC89-859854F8D02F}" presName="sibTrans" presStyleLbl="sibTrans2D1" presStyleIdx="1" presStyleCnt="3"/>
      <dgm:spPr>
        <a:prstGeom prst="mathPlus">
          <a:avLst/>
        </a:prstGeom>
      </dgm:spPr>
    </dgm:pt>
    <dgm:pt modelId="{EF0BA058-33D5-4992-9DA2-A0E87968155A}" type="pres">
      <dgm:prSet presAssocID="{137223CB-05D0-4146-AC89-859854F8D02F}" presName="connectorText" presStyleLbl="sibTrans2D1" presStyleIdx="1" presStyleCnt="3"/>
      <dgm:spPr/>
    </dgm:pt>
    <dgm:pt modelId="{C4CF92DA-16FF-4700-9056-397C540516F9}" type="pres">
      <dgm:prSet presAssocID="{93E980F7-F872-45B6-A362-F856B7D785FE}" presName="node" presStyleLbl="node1" presStyleIdx="2" presStyleCnt="4">
        <dgm:presLayoutVars>
          <dgm:bulletEnabled val="1"/>
        </dgm:presLayoutVars>
      </dgm:prSet>
      <dgm:spPr/>
    </dgm:pt>
    <dgm:pt modelId="{314963DA-C67B-468F-8E74-88D3C7DCD016}" type="pres">
      <dgm:prSet presAssocID="{CB88E050-FCBF-450B-A43B-D4BCF9219CEE}" presName="sibTrans" presStyleLbl="sibTrans2D1" presStyleIdx="2" presStyleCnt="3"/>
      <dgm:spPr/>
    </dgm:pt>
    <dgm:pt modelId="{D0DEAF63-5FA5-4343-BE06-385706BB57EC}" type="pres">
      <dgm:prSet presAssocID="{CB88E050-FCBF-450B-A43B-D4BCF9219CEE}" presName="connectorText" presStyleLbl="sibTrans2D1" presStyleIdx="2" presStyleCnt="3"/>
      <dgm:spPr/>
    </dgm:pt>
    <dgm:pt modelId="{A1F921EB-81AA-4E0D-92AA-0D5766380360}" type="pres">
      <dgm:prSet presAssocID="{86061BCC-CC98-44F7-ADAC-F51C98B6313F}" presName="node" presStyleLbl="node1" presStyleIdx="3" presStyleCnt="4" custLinFactNeighborX="1686">
        <dgm:presLayoutVars>
          <dgm:bulletEnabled val="1"/>
        </dgm:presLayoutVars>
      </dgm:prSet>
      <dgm:spPr/>
    </dgm:pt>
  </dgm:ptLst>
  <dgm:cxnLst>
    <dgm:cxn modelId="{DD1EAB13-7428-4F43-BE7A-EB264733A9B4}" type="presOf" srcId="{9F7F3656-3560-4FFD-A03C-C101AF0AB247}" destId="{6A4D87C3-30B3-46AC-BCA1-028209C5E1A5}" srcOrd="0" destOrd="0" presId="urn:microsoft.com/office/officeart/2005/8/layout/process1"/>
    <dgm:cxn modelId="{7ABEB919-4010-4245-A0D0-0348D26E136E}" type="presOf" srcId="{CB88E050-FCBF-450B-A43B-D4BCF9219CEE}" destId="{D0DEAF63-5FA5-4343-BE06-385706BB57EC}" srcOrd="1" destOrd="0" presId="urn:microsoft.com/office/officeart/2005/8/layout/process1"/>
    <dgm:cxn modelId="{40939126-6434-4197-96D1-12952478F308}" type="presOf" srcId="{86061BCC-CC98-44F7-ADAC-F51C98B6313F}" destId="{A1F921EB-81AA-4E0D-92AA-0D5766380360}" srcOrd="0" destOrd="0" presId="urn:microsoft.com/office/officeart/2005/8/layout/process1"/>
    <dgm:cxn modelId="{02640F34-1830-4638-985F-38013C7AD795}" srcId="{9F7F3656-3560-4FFD-A03C-C101AF0AB247}" destId="{86061BCC-CC98-44F7-ADAC-F51C98B6313F}" srcOrd="3" destOrd="0" parTransId="{B44B0402-A749-46A9-9FE8-9F73534412EE}" sibTransId="{37B75502-14F4-46C1-94BF-F9650C45030A}"/>
    <dgm:cxn modelId="{84016A39-EFB8-4ADF-940E-8F890AE33422}" type="presOf" srcId="{2076DFAA-B07B-4A3A-BA66-5636E3849B7D}" destId="{60E8DC0A-553B-4EBC-A203-308B9A8AB024}" srcOrd="0" destOrd="0" presId="urn:microsoft.com/office/officeart/2005/8/layout/process1"/>
    <dgm:cxn modelId="{C7523E60-4B39-4EB6-8AA8-E2BC9B964AFB}" srcId="{9F7F3656-3560-4FFD-A03C-C101AF0AB247}" destId="{93E980F7-F872-45B6-A362-F856B7D785FE}" srcOrd="2" destOrd="0" parTransId="{C7797281-5B6B-4E3E-AA84-5A42461F8691}" sibTransId="{CB88E050-FCBF-450B-A43B-D4BCF9219CEE}"/>
    <dgm:cxn modelId="{96E38E62-B9E5-4641-954C-599B79D47745}" type="presOf" srcId="{93E980F7-F872-45B6-A362-F856B7D785FE}" destId="{C4CF92DA-16FF-4700-9056-397C540516F9}" srcOrd="0" destOrd="0" presId="urn:microsoft.com/office/officeart/2005/8/layout/process1"/>
    <dgm:cxn modelId="{07462E6D-7EE4-4CC1-A5F3-7A1EE02BBE33}" srcId="{9F7F3656-3560-4FFD-A03C-C101AF0AB247}" destId="{64D44447-B5A8-4259-8A68-144FF3638E10}" srcOrd="1" destOrd="0" parTransId="{4148FB4C-CE41-4817-9117-7049682B745D}" sibTransId="{137223CB-05D0-4146-AC89-859854F8D02F}"/>
    <dgm:cxn modelId="{AD775EA7-BAE9-4C8D-B4ED-558FB4DFB1B4}" type="presOf" srcId="{137223CB-05D0-4146-AC89-859854F8D02F}" destId="{52162197-1817-4187-B560-D03DE8D62615}" srcOrd="0" destOrd="0" presId="urn:microsoft.com/office/officeart/2005/8/layout/process1"/>
    <dgm:cxn modelId="{D00819B1-D62D-4377-AAA7-E04541066865}" type="presOf" srcId="{F7035313-08F3-40AB-8285-F9B80900BB4C}" destId="{640B0F7A-6C4A-4AEE-B041-AF5C4FE4732B}" srcOrd="1" destOrd="0" presId="urn:microsoft.com/office/officeart/2005/8/layout/process1"/>
    <dgm:cxn modelId="{D89735B6-2235-4161-ACFC-D594BC19BD05}" srcId="{9F7F3656-3560-4FFD-A03C-C101AF0AB247}" destId="{2076DFAA-B07B-4A3A-BA66-5636E3849B7D}" srcOrd="0" destOrd="0" parTransId="{9C1A92B5-E073-4A77-9229-185A5DB420A9}" sibTransId="{F7035313-08F3-40AB-8285-F9B80900BB4C}"/>
    <dgm:cxn modelId="{10E78CC4-B1AC-4BB6-93CB-26C5712FD7DF}" type="presOf" srcId="{F7035313-08F3-40AB-8285-F9B80900BB4C}" destId="{299BC3BB-F7AA-4BE0-8C59-3443F0BA02EE}" srcOrd="0" destOrd="0" presId="urn:microsoft.com/office/officeart/2005/8/layout/process1"/>
    <dgm:cxn modelId="{871ABFDB-6CA5-4260-9AA5-9C404884DD90}" type="presOf" srcId="{137223CB-05D0-4146-AC89-859854F8D02F}" destId="{EF0BA058-33D5-4992-9DA2-A0E87968155A}" srcOrd="1" destOrd="0" presId="urn:microsoft.com/office/officeart/2005/8/layout/process1"/>
    <dgm:cxn modelId="{BE626FE4-48C4-4829-B71F-57A7A7DBE628}" type="presOf" srcId="{CB88E050-FCBF-450B-A43B-D4BCF9219CEE}" destId="{314963DA-C67B-468F-8E74-88D3C7DCD016}" srcOrd="0" destOrd="0" presId="urn:microsoft.com/office/officeart/2005/8/layout/process1"/>
    <dgm:cxn modelId="{ACD165FB-C2C0-4554-9ED6-346BECF921A3}" type="presOf" srcId="{64D44447-B5A8-4259-8A68-144FF3638E10}" destId="{EEBE2C33-1A4F-4DF2-8C66-9DB915C07902}" srcOrd="0" destOrd="0" presId="urn:microsoft.com/office/officeart/2005/8/layout/process1"/>
    <dgm:cxn modelId="{BECDB096-44A1-476E-AFD5-D8ABD7680ADD}" type="presParOf" srcId="{6A4D87C3-30B3-46AC-BCA1-028209C5E1A5}" destId="{60E8DC0A-553B-4EBC-A203-308B9A8AB024}" srcOrd="0" destOrd="0" presId="urn:microsoft.com/office/officeart/2005/8/layout/process1"/>
    <dgm:cxn modelId="{BF4902EE-805F-4696-A9A4-9A5B65A55211}" type="presParOf" srcId="{6A4D87C3-30B3-46AC-BCA1-028209C5E1A5}" destId="{299BC3BB-F7AA-4BE0-8C59-3443F0BA02EE}" srcOrd="1" destOrd="0" presId="urn:microsoft.com/office/officeart/2005/8/layout/process1"/>
    <dgm:cxn modelId="{3549FE6A-328E-46EB-8C49-E916502DA790}" type="presParOf" srcId="{299BC3BB-F7AA-4BE0-8C59-3443F0BA02EE}" destId="{640B0F7A-6C4A-4AEE-B041-AF5C4FE4732B}" srcOrd="0" destOrd="0" presId="urn:microsoft.com/office/officeart/2005/8/layout/process1"/>
    <dgm:cxn modelId="{599AA69E-684D-4793-904E-772672DB2146}" type="presParOf" srcId="{6A4D87C3-30B3-46AC-BCA1-028209C5E1A5}" destId="{EEBE2C33-1A4F-4DF2-8C66-9DB915C07902}" srcOrd="2" destOrd="0" presId="urn:microsoft.com/office/officeart/2005/8/layout/process1"/>
    <dgm:cxn modelId="{326258B6-F973-491F-A2B1-87A54C261FFB}" type="presParOf" srcId="{6A4D87C3-30B3-46AC-BCA1-028209C5E1A5}" destId="{52162197-1817-4187-B560-D03DE8D62615}" srcOrd="3" destOrd="0" presId="urn:microsoft.com/office/officeart/2005/8/layout/process1"/>
    <dgm:cxn modelId="{D2981F78-7852-4D04-86C4-7D00DD1EDD4F}" type="presParOf" srcId="{52162197-1817-4187-B560-D03DE8D62615}" destId="{EF0BA058-33D5-4992-9DA2-A0E87968155A}" srcOrd="0" destOrd="0" presId="urn:microsoft.com/office/officeart/2005/8/layout/process1"/>
    <dgm:cxn modelId="{146D2694-7C2D-47C1-9115-DFD4E400A598}" type="presParOf" srcId="{6A4D87C3-30B3-46AC-BCA1-028209C5E1A5}" destId="{C4CF92DA-16FF-4700-9056-397C540516F9}" srcOrd="4" destOrd="0" presId="urn:microsoft.com/office/officeart/2005/8/layout/process1"/>
    <dgm:cxn modelId="{DCB7CB60-200C-4D52-922D-DDF69A452BD6}" type="presParOf" srcId="{6A4D87C3-30B3-46AC-BCA1-028209C5E1A5}" destId="{314963DA-C67B-468F-8E74-88D3C7DCD016}" srcOrd="5" destOrd="0" presId="urn:microsoft.com/office/officeart/2005/8/layout/process1"/>
    <dgm:cxn modelId="{1F8C98DC-5836-458A-A8BD-47E013A2646E}" type="presParOf" srcId="{314963DA-C67B-468F-8E74-88D3C7DCD016}" destId="{D0DEAF63-5FA5-4343-BE06-385706BB57EC}" srcOrd="0" destOrd="0" presId="urn:microsoft.com/office/officeart/2005/8/layout/process1"/>
    <dgm:cxn modelId="{91426C30-AF1A-439D-8CD1-FE2780B67895}" type="presParOf" srcId="{6A4D87C3-30B3-46AC-BCA1-028209C5E1A5}" destId="{A1F921EB-81AA-4E0D-92AA-0D5766380360}"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8DC0A-553B-4EBC-A203-308B9A8AB024}">
      <dsp:nvSpPr>
        <dsp:cNvPr id="0" name=""/>
        <dsp:cNvSpPr/>
      </dsp:nvSpPr>
      <dsp:spPr>
        <a:xfrm>
          <a:off x="4788" y="417949"/>
          <a:ext cx="2093658" cy="1256194"/>
        </a:xfrm>
        <a:prstGeom prst="roundRect">
          <a:avLst>
            <a:gd name="adj" fmla="val 10000"/>
          </a:avLst>
        </a:prstGeom>
        <a:solidFill>
          <a:srgbClr val="3D62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More Vulnerable Areas</a:t>
          </a:r>
        </a:p>
      </dsp:txBody>
      <dsp:txXfrm>
        <a:off x="41581" y="454742"/>
        <a:ext cx="2020072" cy="1182608"/>
      </dsp:txXfrm>
    </dsp:sp>
    <dsp:sp modelId="{299BC3BB-F7AA-4BE0-8C59-3443F0BA02EE}">
      <dsp:nvSpPr>
        <dsp:cNvPr id="0" name=""/>
        <dsp:cNvSpPr/>
      </dsp:nvSpPr>
      <dsp:spPr>
        <a:xfrm>
          <a:off x="2307812" y="786433"/>
          <a:ext cx="443855" cy="519227"/>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b="1" kern="1200" dirty="0"/>
        </a:p>
      </dsp:txBody>
      <dsp:txXfrm>
        <a:off x="2307812" y="890278"/>
        <a:ext cx="310699" cy="311537"/>
      </dsp:txXfrm>
    </dsp:sp>
    <dsp:sp modelId="{EEBE2C33-1A4F-4DF2-8C66-9DB915C07902}">
      <dsp:nvSpPr>
        <dsp:cNvPr id="0" name=""/>
        <dsp:cNvSpPr/>
      </dsp:nvSpPr>
      <dsp:spPr>
        <a:xfrm>
          <a:off x="2935910" y="417949"/>
          <a:ext cx="2093658" cy="1256194"/>
        </a:xfrm>
        <a:prstGeom prst="roundRect">
          <a:avLst>
            <a:gd name="adj" fmla="val 10000"/>
          </a:avLst>
        </a:prstGeom>
        <a:solidFill>
          <a:srgbClr val="3D62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Subdivisions with Septic Systems</a:t>
          </a:r>
        </a:p>
      </dsp:txBody>
      <dsp:txXfrm>
        <a:off x="2972703" y="454742"/>
        <a:ext cx="2020072" cy="1182608"/>
      </dsp:txXfrm>
    </dsp:sp>
    <dsp:sp modelId="{52162197-1817-4187-B560-D03DE8D62615}">
      <dsp:nvSpPr>
        <dsp:cNvPr id="0" name=""/>
        <dsp:cNvSpPr/>
      </dsp:nvSpPr>
      <dsp:spPr>
        <a:xfrm>
          <a:off x="5238934" y="786433"/>
          <a:ext cx="443855" cy="519227"/>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b="1" kern="1200" dirty="0"/>
        </a:p>
      </dsp:txBody>
      <dsp:txXfrm>
        <a:off x="5238934" y="890278"/>
        <a:ext cx="310699" cy="311537"/>
      </dsp:txXfrm>
    </dsp:sp>
    <dsp:sp modelId="{C4CF92DA-16FF-4700-9056-397C540516F9}">
      <dsp:nvSpPr>
        <dsp:cNvPr id="0" name=""/>
        <dsp:cNvSpPr/>
      </dsp:nvSpPr>
      <dsp:spPr>
        <a:xfrm>
          <a:off x="5867031" y="417949"/>
          <a:ext cx="2093658" cy="1256194"/>
        </a:xfrm>
        <a:prstGeom prst="roundRect">
          <a:avLst>
            <a:gd name="adj" fmla="val 10000"/>
          </a:avLst>
        </a:prstGeom>
        <a:solidFill>
          <a:srgbClr val="3D62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Proximity to Waterbodies</a:t>
          </a:r>
        </a:p>
      </dsp:txBody>
      <dsp:txXfrm>
        <a:off x="5903824" y="454742"/>
        <a:ext cx="2020072" cy="1182608"/>
      </dsp:txXfrm>
    </dsp:sp>
    <dsp:sp modelId="{314963DA-C67B-468F-8E74-88D3C7DCD016}">
      <dsp:nvSpPr>
        <dsp:cNvPr id="0" name=""/>
        <dsp:cNvSpPr/>
      </dsp:nvSpPr>
      <dsp:spPr>
        <a:xfrm>
          <a:off x="8171252" y="786433"/>
          <a:ext cx="446393" cy="5192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b="1" kern="1200" dirty="0"/>
        </a:p>
      </dsp:txBody>
      <dsp:txXfrm>
        <a:off x="8171252" y="890278"/>
        <a:ext cx="312475" cy="311537"/>
      </dsp:txXfrm>
    </dsp:sp>
    <dsp:sp modelId="{A1F921EB-81AA-4E0D-92AA-0D5766380360}">
      <dsp:nvSpPr>
        <dsp:cNvPr id="0" name=""/>
        <dsp:cNvSpPr/>
      </dsp:nvSpPr>
      <dsp:spPr>
        <a:xfrm>
          <a:off x="8802941" y="417949"/>
          <a:ext cx="2093658" cy="1256194"/>
        </a:xfrm>
        <a:prstGeom prst="roundRect">
          <a:avLst>
            <a:gd name="adj" fmla="val 10000"/>
          </a:avLst>
        </a:prstGeom>
        <a:solidFill>
          <a:srgbClr val="3D62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PVAs</a:t>
          </a:r>
        </a:p>
      </dsp:txBody>
      <dsp:txXfrm>
        <a:off x="8839734" y="454742"/>
        <a:ext cx="2020072" cy="118260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62750E-5042-43C0-81A6-80D09FFF0C9C}"/>
              </a:ext>
            </a:extLst>
          </p:cNvPr>
          <p:cNvSpPr>
            <a:spLocks noGrp="1"/>
          </p:cNvSpPr>
          <p:nvPr>
            <p:ph type="sldNum" sz="quarter" idx="3"/>
          </p:nvPr>
        </p:nvSpPr>
        <p:spPr>
          <a:xfrm>
            <a:off x="3970734" y="8830658"/>
            <a:ext cx="3038145" cy="465742"/>
          </a:xfrm>
          <a:prstGeom prst="rect">
            <a:avLst/>
          </a:prstGeom>
        </p:spPr>
        <p:txBody>
          <a:bodyPr vert="horz" lIns="88074" tIns="44038" rIns="88074" bIns="44038" rtlCol="0" anchor="b"/>
          <a:lstStyle>
            <a:lvl1pPr algn="r">
              <a:defRPr sz="1200"/>
            </a:lvl1pPr>
          </a:lstStyle>
          <a:p>
            <a:fld id="{9AB7646D-2106-4CB5-A6AA-AD19045E1759}" type="slidenum">
              <a:rPr lang="en-US" smtClean="0"/>
              <a:t>‹#›</a:t>
            </a:fld>
            <a:endParaRPr lang="en-US" dirty="0"/>
          </a:p>
        </p:txBody>
      </p:sp>
    </p:spTree>
    <p:extLst>
      <p:ext uri="{BB962C8B-B14F-4D97-AF65-F5344CB8AC3E}">
        <p14:creationId xmlns:p14="http://schemas.microsoft.com/office/powerpoint/2010/main" val="22639269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984771-B575-4511-8BB0-7D47647E6D7E}"/>
              </a:ext>
            </a:extLst>
          </p:cNvPr>
          <p:cNvSpPr>
            <a:spLocks noGrp="1"/>
          </p:cNvSpPr>
          <p:nvPr>
            <p:ph type="hdr" sz="quarter"/>
          </p:nvPr>
        </p:nvSpPr>
        <p:spPr>
          <a:xfrm>
            <a:off x="6" y="3"/>
            <a:ext cx="3037523" cy="464662"/>
          </a:xfrm>
          <a:prstGeom prst="rect">
            <a:avLst/>
          </a:prstGeom>
        </p:spPr>
        <p:txBody>
          <a:bodyPr vert="horz" lIns="93077" tIns="46539" rIns="93077" bIns="46539"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a:extLst>
              <a:ext uri="{FF2B5EF4-FFF2-40B4-BE49-F238E27FC236}">
                <a16:creationId xmlns:a16="http://schemas.microsoft.com/office/drawing/2014/main" id="{0573826E-F2A6-4442-9A31-798B60B835CD}"/>
              </a:ext>
            </a:extLst>
          </p:cNvPr>
          <p:cNvSpPr>
            <a:spLocks noGrp="1"/>
          </p:cNvSpPr>
          <p:nvPr>
            <p:ph type="dt" idx="1"/>
          </p:nvPr>
        </p:nvSpPr>
        <p:spPr>
          <a:xfrm>
            <a:off x="3971299" y="3"/>
            <a:ext cx="3037523" cy="464662"/>
          </a:xfrm>
          <a:prstGeom prst="rect">
            <a:avLst/>
          </a:prstGeom>
        </p:spPr>
        <p:txBody>
          <a:bodyPr vert="horz" lIns="93077" tIns="46539" rIns="93077" bIns="46539" rtlCol="0"/>
          <a:lstStyle>
            <a:lvl1pPr algn="r" eaLnBrk="1" fontAlgn="auto" hangingPunct="1">
              <a:spcBef>
                <a:spcPts val="0"/>
              </a:spcBef>
              <a:spcAft>
                <a:spcPts val="0"/>
              </a:spcAft>
              <a:defRPr sz="1200">
                <a:latin typeface="+mn-lt"/>
                <a:cs typeface="+mn-cs"/>
              </a:defRPr>
            </a:lvl1pPr>
          </a:lstStyle>
          <a:p>
            <a:pPr>
              <a:defRPr/>
            </a:pPr>
            <a:r>
              <a:rPr lang="en-US" dirty="0"/>
              <a:t>12/10/2021</a:t>
            </a:r>
          </a:p>
        </p:txBody>
      </p:sp>
      <p:sp>
        <p:nvSpPr>
          <p:cNvPr id="4" name="Slide Image Placeholder 3">
            <a:extLst>
              <a:ext uri="{FF2B5EF4-FFF2-40B4-BE49-F238E27FC236}">
                <a16:creationId xmlns:a16="http://schemas.microsoft.com/office/drawing/2014/main" id="{E3AED5BD-2702-4789-AC90-CCCC5593C70D}"/>
              </a:ext>
            </a:extLst>
          </p:cNvPr>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077" tIns="46539" rIns="93077" bIns="46539" rtlCol="0" anchor="ctr"/>
          <a:lstStyle/>
          <a:p>
            <a:pPr lvl="0"/>
            <a:endParaRPr lang="en-US" noProof="0" dirty="0"/>
          </a:p>
        </p:txBody>
      </p:sp>
      <p:sp>
        <p:nvSpPr>
          <p:cNvPr id="5" name="Notes Placeholder 4">
            <a:extLst>
              <a:ext uri="{FF2B5EF4-FFF2-40B4-BE49-F238E27FC236}">
                <a16:creationId xmlns:a16="http://schemas.microsoft.com/office/drawing/2014/main" id="{2624EB78-99E8-4E70-BB90-7A91F69C166B}"/>
              </a:ext>
            </a:extLst>
          </p:cNvPr>
          <p:cNvSpPr>
            <a:spLocks noGrp="1"/>
          </p:cNvSpPr>
          <p:nvPr>
            <p:ph type="body" sz="quarter" idx="3"/>
          </p:nvPr>
        </p:nvSpPr>
        <p:spPr>
          <a:xfrm>
            <a:off x="700724" y="4415076"/>
            <a:ext cx="5608954" cy="4183539"/>
          </a:xfrm>
          <a:prstGeom prst="rect">
            <a:avLst/>
          </a:prstGeom>
        </p:spPr>
        <p:txBody>
          <a:bodyPr vert="horz" lIns="93077" tIns="46539" rIns="93077" bIns="4653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12E39E1-DB60-40F9-AC8C-5E4572E5B7C8}"/>
              </a:ext>
            </a:extLst>
          </p:cNvPr>
          <p:cNvSpPr>
            <a:spLocks noGrp="1"/>
          </p:cNvSpPr>
          <p:nvPr>
            <p:ph type="ftr" sz="quarter" idx="4"/>
          </p:nvPr>
        </p:nvSpPr>
        <p:spPr>
          <a:xfrm>
            <a:off x="6" y="8830153"/>
            <a:ext cx="3037523" cy="464662"/>
          </a:xfrm>
          <a:prstGeom prst="rect">
            <a:avLst/>
          </a:prstGeom>
        </p:spPr>
        <p:txBody>
          <a:bodyPr vert="horz" lIns="93077" tIns="46539" rIns="93077" bIns="46539"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A36E4563-C387-4CFC-896F-6C2757FCAA94}"/>
              </a:ext>
            </a:extLst>
          </p:cNvPr>
          <p:cNvSpPr>
            <a:spLocks noGrp="1"/>
          </p:cNvSpPr>
          <p:nvPr>
            <p:ph type="sldNum" sz="quarter" idx="5"/>
          </p:nvPr>
        </p:nvSpPr>
        <p:spPr>
          <a:xfrm>
            <a:off x="3971299" y="8830153"/>
            <a:ext cx="3037523" cy="464662"/>
          </a:xfrm>
          <a:prstGeom prst="rect">
            <a:avLst/>
          </a:prstGeom>
        </p:spPr>
        <p:txBody>
          <a:bodyPr vert="horz" lIns="93077" tIns="46539" rIns="93077" bIns="46539" rtlCol="0" anchor="b"/>
          <a:lstStyle>
            <a:lvl1pPr algn="r" eaLnBrk="1" fontAlgn="auto" hangingPunct="1">
              <a:spcBef>
                <a:spcPts val="0"/>
              </a:spcBef>
              <a:spcAft>
                <a:spcPts val="0"/>
              </a:spcAft>
              <a:defRPr sz="1200">
                <a:latin typeface="+mn-lt"/>
                <a:cs typeface="+mn-cs"/>
              </a:defRPr>
            </a:lvl1pPr>
          </a:lstStyle>
          <a:p>
            <a:pPr>
              <a:defRPr/>
            </a:pPr>
            <a:fld id="{C28085DA-2D94-42CA-AE8B-E02AB0F5A248}" type="slidenum">
              <a:rPr lang="en-US"/>
              <a:pPr>
                <a:defRPr/>
              </a:pPr>
              <a:t>‹#›</a:t>
            </a:fld>
            <a:endParaRPr lang="en-US" dirty="0"/>
          </a:p>
        </p:txBody>
      </p:sp>
    </p:spTree>
    <p:extLst>
      <p:ext uri="{BB962C8B-B14F-4D97-AF65-F5344CB8AC3E}">
        <p14:creationId xmlns:p14="http://schemas.microsoft.com/office/powerpoint/2010/main" val="340291946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7641B861-3251-4779-8647-46FE908D75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1B9442D4-29F1-415A-8E1C-688D48F4F2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686079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171450">
              <a:buFont typeface="Arial" panose="020B0604020202020204" pitchFamily="34" charset="0"/>
              <a:buChar char="•"/>
            </a:pPr>
            <a:r>
              <a:rPr lang="en-US" dirty="0"/>
              <a:t>Based on the 2005 Florida Aquifer Vulnerability Assessment by Florida Geologic Survey.</a:t>
            </a:r>
          </a:p>
          <a:p>
            <a:pPr marL="171450" lvl="2" indent="-171450">
              <a:buFont typeface="Arial" panose="020B0604020202020204" pitchFamily="34" charset="0"/>
              <a:buChar char="•"/>
            </a:pPr>
            <a:r>
              <a:rPr lang="en-US" dirty="0"/>
              <a:t>Identify groundwater area classified as being: MORE VULNERBALE, VULNERABLE, LESS VULNERABLE to contamination from septic systems.</a:t>
            </a:r>
          </a:p>
          <a:p>
            <a:pPr marL="171450" lvl="2" indent="-171450">
              <a:buFont typeface="Arial" panose="020B0604020202020204" pitchFamily="34" charset="0"/>
              <a:buChar char="•"/>
            </a:pPr>
            <a:r>
              <a:rPr lang="en-US" dirty="0"/>
              <a:t>Rank subdivisions by their potential to discharge nutrients to water bodies.</a:t>
            </a:r>
          </a:p>
          <a:p>
            <a:pPr marL="171450" lvl="2" indent="-171450">
              <a:buFont typeface="Arial" panose="020B0604020202020204" pitchFamily="34" charset="0"/>
              <a:buChar char="•"/>
            </a:pPr>
            <a:r>
              <a:rPr lang="en-US" dirty="0"/>
              <a:t>Create a list of waterbodies that are targets for septic system nutrients.</a:t>
            </a:r>
          </a:p>
          <a:p>
            <a:pPr marL="171450" lvl="2" indent="-171450">
              <a:buFont typeface="Arial" panose="020B0604020202020204" pitchFamily="34" charset="0"/>
              <a:buChar char="•"/>
            </a:pPr>
            <a:r>
              <a:rPr lang="en-US" dirty="0"/>
              <a:t>Let’s walk through the steps.</a:t>
            </a:r>
          </a:p>
          <a:p>
            <a:pPr marL="0" lvl="2" indent="0">
              <a:buFont typeface="Arial" panose="020B0604020202020204" pitchFamily="34" charset="0"/>
              <a:buNone/>
            </a:pPr>
            <a:endParaRPr lang="en-US" dirty="0"/>
          </a:p>
          <a:p>
            <a:pPr marL="171450" lvl="2" indent="-171450">
              <a:buFont typeface="Arial" panose="020B0604020202020204" pitchFamily="34" charset="0"/>
              <a:buChar char="•"/>
            </a:pPr>
            <a:r>
              <a:rPr lang="en-US" dirty="0"/>
              <a:t>Phase II Rank the current PFAs and prioritize potential septic system interventions.</a:t>
            </a:r>
          </a:p>
          <a:p>
            <a:pPr marL="171450" lvl="2" indent="-171450">
              <a:buFont typeface="Arial" panose="020B0604020202020204" pitchFamily="34" charset="0"/>
              <a:buChar char="•"/>
            </a:pPr>
            <a:r>
              <a:rPr lang="en-US" dirty="0"/>
              <a:t>Consider future growth, consider influence of water quality trends.</a:t>
            </a:r>
          </a:p>
          <a:p>
            <a:pPr marL="171450" lvl="2" indent="-171450">
              <a:buFont typeface="Arial" panose="020B0604020202020204" pitchFamily="34" charset="0"/>
              <a:buChar char="•"/>
            </a:pPr>
            <a:r>
              <a:rPr lang="en-US" dirty="0"/>
              <a:t>Remaining 10% of the vulnerability assessment.</a:t>
            </a:r>
          </a:p>
          <a:p>
            <a:pPr marL="0"/>
            <a:endParaRPr lang="en-US" dirty="0"/>
          </a:p>
        </p:txBody>
      </p:sp>
    </p:spTree>
    <p:extLst>
      <p:ext uri="{BB962C8B-B14F-4D97-AF65-F5344CB8AC3E}">
        <p14:creationId xmlns:p14="http://schemas.microsoft.com/office/powerpoint/2010/main" val="1005531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261"/>
            <a:endParaRPr lang="en-US" dirty="0"/>
          </a:p>
          <a:p>
            <a:pPr marL="171450" indent="-171450">
              <a:buFont typeface="Arial" panose="020B0604020202020204" pitchFamily="34" charset="0"/>
              <a:buChar char="•"/>
            </a:pPr>
            <a:r>
              <a:rPr lang="en-US" dirty="0"/>
              <a:t>The GVA uses data collected in Orange County, so it is a local assessment.</a:t>
            </a:r>
          </a:p>
          <a:p>
            <a:pPr marL="171450" indent="-171450">
              <a:buFont typeface="Arial" panose="020B0604020202020204" pitchFamily="34" charset="0"/>
              <a:buChar char="•"/>
            </a:pPr>
            <a:r>
              <a:rPr lang="en-US" dirty="0"/>
              <a:t>Data is combined to determine where groundwater are vulnerable.</a:t>
            </a:r>
          </a:p>
          <a:p>
            <a:pPr marL="171450" indent="-171450">
              <a:buFont typeface="Arial" panose="020B0604020202020204" pitchFamily="34" charset="0"/>
              <a:buChar char="•"/>
            </a:pPr>
            <a:r>
              <a:rPr lang="en-US" dirty="0"/>
              <a:t>Vulnerability is classified as MORE VULNERABLE, VULNERABLE, or LESS VULNERABLE.</a:t>
            </a:r>
          </a:p>
        </p:txBody>
      </p:sp>
    </p:spTree>
    <p:extLst>
      <p:ext uri="{BB962C8B-B14F-4D97-AF65-F5344CB8AC3E}">
        <p14:creationId xmlns:p14="http://schemas.microsoft.com/office/powerpoint/2010/main" val="3394399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881261">
              <a:buFont typeface="Arial" panose="020B0604020202020204" pitchFamily="34" charset="0"/>
              <a:buChar char="•"/>
              <a:defRPr/>
            </a:pPr>
            <a:r>
              <a:rPr lang="en-US" dirty="0"/>
              <a:t>This is the groundwater vulnerability map.</a:t>
            </a:r>
          </a:p>
          <a:p>
            <a:pPr marL="171450" indent="-171450" defTabSz="881261">
              <a:buFont typeface="Arial" panose="020B0604020202020204" pitchFamily="34" charset="0"/>
              <a:buChar char="•"/>
              <a:defRPr/>
            </a:pPr>
            <a:r>
              <a:rPr lang="en-US" dirty="0"/>
              <a:t>Orange groundwater areas are where soil types and distance to the aquifer combine to produce MORE VULNERABLE groundwater areas.</a:t>
            </a:r>
          </a:p>
          <a:p>
            <a:pPr marL="171450" indent="-171450" defTabSz="881261">
              <a:buFont typeface="Arial" panose="020B0604020202020204" pitchFamily="34" charset="0"/>
              <a:buChar char="•"/>
              <a:defRPr/>
            </a:pPr>
            <a:r>
              <a:rPr lang="en-US" dirty="0"/>
              <a:t>You can see that groundwater in the surficial aquifer vulnerability is greatest on the west Orange County soils are sandy and kart is close.</a:t>
            </a:r>
          </a:p>
          <a:p>
            <a:pPr marL="171450" indent="-171450" defTabSz="881261">
              <a:buFont typeface="Arial" panose="020B0604020202020204" pitchFamily="34" charset="0"/>
              <a:buChar char="•"/>
              <a:defRPr/>
            </a:pPr>
            <a:r>
              <a:rPr lang="en-US" dirty="0"/>
              <a:t>If we roll out to the west side of the county, you can see that groundwater is VULNERABLE or LESS VULNERABLE.  On the east side, soils less sandy and the karst is further from the surface.`</a:t>
            </a:r>
          </a:p>
        </p:txBody>
      </p:sp>
    </p:spTree>
    <p:extLst>
      <p:ext uri="{BB962C8B-B14F-4D97-AF65-F5344CB8AC3E}">
        <p14:creationId xmlns:p14="http://schemas.microsoft.com/office/powerpoint/2010/main" val="3157419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Septic systems are found in subdivisions across Orange County.</a:t>
            </a:r>
          </a:p>
          <a:p>
            <a:pPr marL="171450" indent="-171450">
              <a:buFont typeface="Arial" panose="020B0604020202020204" pitchFamily="34" charset="0"/>
              <a:buChar char="•"/>
            </a:pPr>
            <a:r>
              <a:rPr lang="en-US" dirty="0"/>
              <a:t>The GVA ranks subdivisions by their potential to discharge nutrients to groundwater.</a:t>
            </a:r>
          </a:p>
          <a:p>
            <a:pPr marL="171450" indent="-171450">
              <a:buFont typeface="Arial" panose="020B0604020202020204" pitchFamily="34" charset="0"/>
              <a:buChar char="•"/>
            </a:pPr>
            <a:r>
              <a:rPr lang="en-US" dirty="0"/>
              <a:t>Subdivisions with high numbers of septic systems, or are close to a waterbody rank higher.</a:t>
            </a:r>
          </a:p>
          <a:p>
            <a:pPr marL="171450" indent="-171450">
              <a:buFont typeface="Arial" panose="020B0604020202020204" pitchFamily="34" charset="0"/>
              <a:buChar char="•"/>
            </a:pPr>
            <a:r>
              <a:rPr lang="en-US" dirty="0"/>
              <a:t>The GVA method produces a heat map of subdivisions and their potential to discharge nutrients to groundwater.</a:t>
            </a:r>
          </a:p>
        </p:txBody>
      </p:sp>
      <p:sp>
        <p:nvSpPr>
          <p:cNvPr id="4" name="Slide Number Placeholder 3"/>
          <p:cNvSpPr>
            <a:spLocks noGrp="1"/>
          </p:cNvSpPr>
          <p:nvPr>
            <p:ph type="sldNum" sz="quarter" idx="10"/>
          </p:nvPr>
        </p:nvSpPr>
        <p:spPr/>
        <p:txBody>
          <a:bodyPr/>
          <a:lstStyle/>
          <a:p>
            <a:pPr defTabSz="913864">
              <a:defRPr/>
            </a:pPr>
            <a:fld id="{345D9425-D5BA-40F8-8D72-5C32943A1042}" type="slidenum">
              <a:rPr lang="en-US">
                <a:solidFill>
                  <a:prstClr val="black"/>
                </a:solidFill>
                <a:latin typeface="Calibri"/>
              </a:rPr>
              <a:pPr defTabSz="913864">
                <a:defRPr/>
              </a:pPr>
              <a:t>13</a:t>
            </a:fld>
            <a:endParaRPr lang="en-US" dirty="0">
              <a:solidFill>
                <a:prstClr val="black"/>
              </a:solidFill>
              <a:latin typeface="Calibri"/>
            </a:endParaRPr>
          </a:p>
        </p:txBody>
      </p:sp>
    </p:spTree>
    <p:extLst>
      <p:ext uri="{BB962C8B-B14F-4D97-AF65-F5344CB8AC3E}">
        <p14:creationId xmlns:p14="http://schemas.microsoft.com/office/powerpoint/2010/main" val="2491817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is that heat map.</a:t>
            </a:r>
          </a:p>
          <a:p>
            <a:pPr marL="171450" indent="-171450">
              <a:buFont typeface="Arial" panose="020B0604020202020204" pitchFamily="34" charset="0"/>
              <a:buChar char="•"/>
            </a:pPr>
            <a:r>
              <a:rPr lang="en-US" dirty="0"/>
              <a:t>Areas in the warmer colors, red and orange, have septic systems with a greater potential to discharge nutrients to groundwater.</a:t>
            </a:r>
          </a:p>
          <a:p>
            <a:pPr marL="171450" indent="-171450">
              <a:buFont typeface="Arial" panose="020B0604020202020204" pitchFamily="34" charset="0"/>
              <a:buChar char="•"/>
            </a:pPr>
            <a:r>
              <a:rPr lang="en-US" dirty="0"/>
              <a:t>Areas in the green and blue-green have a lower potential to  discharge nutrients to groundwater.</a:t>
            </a:r>
          </a:p>
          <a:p>
            <a:pPr marL="171450" indent="-171450">
              <a:buFont typeface="Arial" panose="020B0604020202020204" pitchFamily="34" charset="0"/>
              <a:buChar char="•"/>
            </a:pPr>
            <a:r>
              <a:rPr lang="en-US" dirty="0"/>
              <a:t>The “heat” is driven by the density of the septic systems and other factors. </a:t>
            </a:r>
          </a:p>
        </p:txBody>
      </p:sp>
    </p:spTree>
    <p:extLst>
      <p:ext uri="{BB962C8B-B14F-4D97-AF65-F5344CB8AC3E}">
        <p14:creationId xmlns:p14="http://schemas.microsoft.com/office/powerpoint/2010/main" val="3005548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Once septic system discharges enter the groundwater, where do they go?</a:t>
            </a:r>
          </a:p>
          <a:p>
            <a:pPr marL="171450" indent="-171450">
              <a:buFont typeface="Arial" panose="020B0604020202020204" pitchFamily="34" charset="0"/>
              <a:buChar char="•"/>
            </a:pPr>
            <a:r>
              <a:rPr lang="en-US" dirty="0"/>
              <a:t>To find out, vendors created a list of 172 “Waterbodies of Interest”</a:t>
            </a:r>
          </a:p>
          <a:p>
            <a:pPr marL="171450" indent="-171450">
              <a:buFont typeface="Arial" panose="020B0604020202020204" pitchFamily="34" charset="0"/>
              <a:buChar char="•"/>
            </a:pPr>
            <a:r>
              <a:rPr lang="en-US" dirty="0"/>
              <a:t>A WBOI is a waterbody that is impaired, or has an adopted TMDL, is in a BMAP area, etc.</a:t>
            </a:r>
          </a:p>
          <a:p>
            <a:pPr marL="171450" indent="-171450">
              <a:buFont typeface="Arial" panose="020B0604020202020204" pitchFamily="34" charset="0"/>
              <a:buChar char="•"/>
            </a:pPr>
            <a:r>
              <a:rPr lang="en-US" dirty="0"/>
              <a:t>To find if the WBOI will be impacted by septic systems, we use a regulatory groundwater model</a:t>
            </a:r>
          </a:p>
          <a:p>
            <a:pPr marL="171450" indent="-171450">
              <a:buFont typeface="Arial" panose="020B0604020202020204" pitchFamily="34" charset="0"/>
              <a:buChar char="•"/>
            </a:pPr>
            <a:r>
              <a:rPr lang="en-US" dirty="0"/>
              <a:t>The model produces a boundary within which septic systems will discharge to the waterbody.</a:t>
            </a:r>
          </a:p>
          <a:p>
            <a:pPr marL="171450" indent="-171450">
              <a:buFont typeface="Arial" panose="020B0604020202020204" pitchFamily="34" charset="0"/>
              <a:buChar char="•"/>
            </a:pPr>
            <a:r>
              <a:rPr lang="en-US" dirty="0"/>
              <a:t>In the picture above, septic systems discharging within the boundary will impact the lake.  Here, Lake Lawne. </a:t>
            </a:r>
          </a:p>
        </p:txBody>
      </p:sp>
    </p:spTree>
    <p:extLst>
      <p:ext uri="{BB962C8B-B14F-4D97-AF65-F5344CB8AC3E}">
        <p14:creationId xmlns:p14="http://schemas.microsoft.com/office/powerpoint/2010/main" val="691721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map of WBOI capture zones and travel times to the waterbody of interest.</a:t>
            </a:r>
          </a:p>
          <a:p>
            <a:pPr marL="171450"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Take a little time to explain the graphic: </a:t>
            </a:r>
          </a:p>
          <a:p>
            <a:pPr marL="628650" lvl="1"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WOI – water body of interest. Remember these are water bodies already impaired, OFWs, TMDLs, etc.</a:t>
            </a:r>
          </a:p>
          <a:p>
            <a:pPr marL="628650" lvl="1"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Capture Zones – this is the envelope the WOI sits in.  Discharges from septic systems in the envelope can travel to the WOI.</a:t>
            </a:r>
          </a:p>
          <a:p>
            <a:pPr marL="628650" lvl="1"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Heat map – warm colors faster travel time, cool colors slower travel times. Subdivisions with score represented by color superimposed on top. </a:t>
            </a:r>
            <a:endParaRPr lang="en-US" dirty="0"/>
          </a:p>
          <a:p>
            <a:pPr marL="171450" indent="-171450">
              <a:buFont typeface="Arial" panose="020B0604020202020204" pitchFamily="34" charset="0"/>
              <a:buChar char="•"/>
            </a:pPr>
            <a:r>
              <a:rPr lang="en-US" dirty="0"/>
              <a:t>Now let’s put it all together…</a:t>
            </a:r>
          </a:p>
        </p:txBody>
      </p:sp>
    </p:spTree>
    <p:extLst>
      <p:ext uri="{BB962C8B-B14F-4D97-AF65-F5344CB8AC3E}">
        <p14:creationId xmlns:p14="http://schemas.microsoft.com/office/powerpoint/2010/main" val="989510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out convex3</a:t>
            </a:r>
          </a:p>
        </p:txBody>
      </p:sp>
    </p:spTree>
    <p:extLst>
      <p:ext uri="{BB962C8B-B14F-4D97-AF65-F5344CB8AC3E}">
        <p14:creationId xmlns:p14="http://schemas.microsoft.com/office/powerpoint/2010/main" val="2905426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are the PVAs</a:t>
            </a:r>
          </a:p>
          <a:p>
            <a:pPr marL="171450" indent="-171450">
              <a:buFont typeface="Arial" panose="020B0604020202020204" pitchFamily="34" charset="0"/>
              <a:buChar char="•"/>
            </a:pPr>
            <a:r>
              <a:rPr lang="en-US" dirty="0"/>
              <a:t>65 PVAs </a:t>
            </a:r>
          </a:p>
          <a:p>
            <a:pPr marL="171450" indent="-171450">
              <a:buFont typeface="Arial" panose="020B0604020202020204" pitchFamily="34" charset="0"/>
              <a:buChar char="•"/>
            </a:pPr>
            <a:r>
              <a:rPr lang="en-US" dirty="0"/>
              <a:t>5 BMAPs</a:t>
            </a:r>
          </a:p>
          <a:p>
            <a:pPr marL="171450" indent="-171450">
              <a:buFont typeface="Arial" panose="020B0604020202020204" pitchFamily="34" charset="0"/>
              <a:buChar char="•"/>
            </a:pPr>
            <a:r>
              <a:rPr lang="en-US" dirty="0"/>
              <a:t>We can drill down further by asking which septic systems are located in the PVAs?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349790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are the 41,879 septic systems located in the OC service area and outside of FDEP’s priority focus are (red boundary)</a:t>
            </a:r>
          </a:p>
          <a:p>
            <a:pPr marL="171450" indent="-171450">
              <a:buFont typeface="Arial" panose="020B0604020202020204" pitchFamily="34" charset="0"/>
              <a:buChar char="•"/>
            </a:pPr>
            <a:r>
              <a:rPr lang="en-US" dirty="0"/>
              <a:t>Of those 41,879 septic systems, 11,841 systems (about 28%) are located within an Orange County Priority Vulnerability Area (PVA)</a:t>
            </a:r>
          </a:p>
          <a:p>
            <a:pPr marL="171450" indent="-171450">
              <a:buFont typeface="Arial" panose="020B0604020202020204" pitchFamily="34" charset="0"/>
              <a:buChar char="•"/>
            </a:pPr>
            <a:r>
              <a:rPr lang="en-US" dirty="0"/>
              <a:t>Here is a map of the PVAs:</a:t>
            </a:r>
          </a:p>
        </p:txBody>
      </p:sp>
    </p:spTree>
    <p:extLst>
      <p:ext uri="{BB962C8B-B14F-4D97-AF65-F5344CB8AC3E}">
        <p14:creationId xmlns:p14="http://schemas.microsoft.com/office/powerpoint/2010/main" val="1072518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Good morning Mayor, good morning Commissioners. </a:t>
            </a:r>
          </a:p>
          <a:p>
            <a:pPr marL="171450" indent="-171450">
              <a:buFont typeface="Arial" panose="020B0604020202020204" pitchFamily="34" charset="0"/>
              <a:buChar char="•"/>
            </a:pPr>
            <a:r>
              <a:rPr lang="en-US" dirty="0"/>
              <a:t>EPD would like to provide you with information about a recently concluded project which will assist the county in addressing nutrient </a:t>
            </a:r>
            <a:r>
              <a:rPr lang="en-US" dirty="0" err="1"/>
              <a:t>dsicharges</a:t>
            </a:r>
            <a:r>
              <a:rPr lang="en-US" dirty="0"/>
              <a:t> from septic systems.</a:t>
            </a:r>
          </a:p>
          <a:p>
            <a:pPr marL="171450" indent="-171450">
              <a:buFont typeface="Arial" panose="020B0604020202020204" pitchFamily="34" charset="0"/>
              <a:buChar char="•"/>
            </a:pPr>
            <a:r>
              <a:rPr lang="en-US" dirty="0"/>
              <a:t>This presentation will walk you through the project background, the assessment, and finish with a summary.</a:t>
            </a:r>
          </a:p>
        </p:txBody>
      </p:sp>
    </p:spTree>
    <p:extLst>
      <p:ext uri="{BB962C8B-B14F-4D97-AF65-F5344CB8AC3E}">
        <p14:creationId xmlns:p14="http://schemas.microsoft.com/office/powerpoint/2010/main" val="1809705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Red symbols are septic systems within a Orange County PVA</a:t>
            </a:r>
          </a:p>
          <a:p>
            <a:pPr marL="171450" indent="-171450">
              <a:buFont typeface="Arial" panose="020B0604020202020204" pitchFamily="34" charset="0"/>
              <a:buChar char="•"/>
            </a:pPr>
            <a:r>
              <a:rPr lang="en-US" dirty="0"/>
              <a:t>Yellow symbols are septic systems outside of a Orange County PVA</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487385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Eight modeling scenarios were used to evaluate septic system impacts.</a:t>
            </a:r>
          </a:p>
          <a:p>
            <a:pPr marL="171450" indent="-171450">
              <a:buFont typeface="Arial" panose="020B0604020202020204" pitchFamily="34" charset="0"/>
              <a:buChar char="•"/>
            </a:pPr>
            <a:r>
              <a:rPr lang="en-US" dirty="0"/>
              <a:t>The models used different combinations of soil types, water table height, and system type (conventional vs advanced treatment).</a:t>
            </a:r>
          </a:p>
          <a:p>
            <a:pPr marL="171450" indent="-171450">
              <a:buFont typeface="Arial" panose="020B0604020202020204" pitchFamily="34" charset="0"/>
              <a:buChar char="•"/>
            </a:pPr>
            <a:r>
              <a:rPr lang="en-US" dirty="0"/>
              <a:t>Shallow groundwater table – higher pollution potential; Great hydraulic conductivity – higher pollution potential</a:t>
            </a:r>
          </a:p>
          <a:p>
            <a:pPr marL="171450" indent="-171450">
              <a:buFont typeface="Arial" panose="020B0604020202020204" pitchFamily="34" charset="0"/>
              <a:buChar char="•"/>
            </a:pPr>
            <a:r>
              <a:rPr lang="en-US" dirty="0"/>
              <a:t>Install advanced treatment systems in areas with high water tables.</a:t>
            </a:r>
          </a:p>
          <a:p>
            <a:pPr marL="171450" indent="-171450">
              <a:buFont typeface="Arial" panose="020B0604020202020204" pitchFamily="34" charset="0"/>
              <a:buChar char="•"/>
            </a:pPr>
            <a:r>
              <a:rPr lang="en-US" dirty="0"/>
              <a:t>Connect to central sewer or install advanced treatment systems.</a:t>
            </a:r>
          </a:p>
          <a:p>
            <a:pPr marL="171450" indent="-171450">
              <a:buFont typeface="Arial" panose="020B0604020202020204" pitchFamily="34" charset="0"/>
              <a:buChar char="•"/>
            </a:pPr>
            <a:r>
              <a:rPr lang="en-US" dirty="0"/>
              <a:t>Require larger setbacks from waterbodies.</a:t>
            </a:r>
          </a:p>
          <a:p>
            <a:pPr marL="171450" indent="-171450">
              <a:buFont typeface="Arial" panose="020B0604020202020204" pitchFamily="34" charset="0"/>
              <a:buChar char="•"/>
            </a:pPr>
            <a:r>
              <a:rPr lang="en-US" dirty="0"/>
              <a:t>Scenario 6: Sandy soils, high water table.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Scenario 8: Silty soils, low water table.</a:t>
            </a:r>
          </a:p>
          <a:p>
            <a:pPr marL="171450" indent="-17145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969992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6056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Septic Working Group create in 2022 to address adverse impacts to water bodies attributed to conventional septic systems </a:t>
            </a:r>
          </a:p>
          <a:p>
            <a:pPr marL="171450" indent="-171450">
              <a:buFont typeface="Arial" panose="020B0604020202020204" pitchFamily="34" charset="0"/>
              <a:buChar char="•"/>
            </a:pPr>
            <a:r>
              <a:rPr lang="en-US" dirty="0"/>
              <a:t>Working Group split into four (4) Subgroups.</a:t>
            </a:r>
          </a:p>
          <a:p>
            <a:pPr marL="171450" indent="-171450">
              <a:buFont typeface="Arial" panose="020B0604020202020204" pitchFamily="34" charset="0"/>
              <a:buChar char="•"/>
            </a:pPr>
            <a:r>
              <a:rPr lang="en-US" dirty="0"/>
              <a:t>Subgroups will use the GVA with other factors to evaluate solutions to septic system nutrient loading to water bodies.</a:t>
            </a:r>
          </a:p>
        </p:txBody>
      </p:sp>
    </p:spTree>
    <p:extLst>
      <p:ext uri="{BB962C8B-B14F-4D97-AF65-F5344CB8AC3E}">
        <p14:creationId xmlns:p14="http://schemas.microsoft.com/office/powerpoint/2010/main" val="1195774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3864">
              <a:defRPr/>
            </a:pPr>
            <a:fld id="{345D9425-D5BA-40F8-8D72-5C32943A1042}" type="slidenum">
              <a:rPr lang="en-US">
                <a:solidFill>
                  <a:prstClr val="black"/>
                </a:solidFill>
                <a:latin typeface="Calibri"/>
              </a:rPr>
              <a:pPr defTabSz="913864">
                <a:defRPr/>
              </a:pPr>
              <a:t>24</a:t>
            </a:fld>
            <a:endParaRPr lang="en-US" dirty="0">
              <a:solidFill>
                <a:prstClr val="black"/>
              </a:solidFill>
              <a:latin typeface="Calibri"/>
            </a:endParaRPr>
          </a:p>
        </p:txBody>
      </p:sp>
    </p:spTree>
    <p:extLst>
      <p:ext uri="{BB962C8B-B14F-4D97-AF65-F5344CB8AC3E}">
        <p14:creationId xmlns:p14="http://schemas.microsoft.com/office/powerpoint/2010/main" val="2726159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3864">
              <a:defRPr/>
            </a:pPr>
            <a:fld id="{345D9425-D5BA-40F8-8D72-5C32943A1042}" type="slidenum">
              <a:rPr lang="en-US">
                <a:solidFill>
                  <a:prstClr val="black"/>
                </a:solidFill>
                <a:latin typeface="Calibri"/>
              </a:rPr>
              <a:pPr defTabSz="913864">
                <a:defRPr/>
              </a:pPr>
              <a:t>25</a:t>
            </a:fld>
            <a:endParaRPr lang="en-US" dirty="0">
              <a:solidFill>
                <a:prstClr val="black"/>
              </a:solidFill>
              <a:latin typeface="Calibri"/>
            </a:endParaRPr>
          </a:p>
        </p:txBody>
      </p:sp>
    </p:spTree>
    <p:extLst>
      <p:ext uri="{BB962C8B-B14F-4D97-AF65-F5344CB8AC3E}">
        <p14:creationId xmlns:p14="http://schemas.microsoft.com/office/powerpoint/2010/main" val="2556067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3864">
              <a:defRPr/>
            </a:pPr>
            <a:fld id="{345D9425-D5BA-40F8-8D72-5C32943A1042}" type="slidenum">
              <a:rPr lang="en-US">
                <a:solidFill>
                  <a:prstClr val="black"/>
                </a:solidFill>
                <a:latin typeface="Calibri"/>
              </a:rPr>
              <a:pPr defTabSz="913864">
                <a:defRPr/>
              </a:pPr>
              <a:t>26</a:t>
            </a:fld>
            <a:endParaRPr lang="en-US" dirty="0">
              <a:solidFill>
                <a:prstClr val="black"/>
              </a:solidFill>
              <a:latin typeface="Calibri"/>
            </a:endParaRPr>
          </a:p>
        </p:txBody>
      </p:sp>
    </p:spTree>
    <p:extLst>
      <p:ext uri="{BB962C8B-B14F-4D97-AF65-F5344CB8AC3E}">
        <p14:creationId xmlns:p14="http://schemas.microsoft.com/office/powerpoint/2010/main" val="3884041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1826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MODIFY THIS SLIDE – SEE NOTES</a:t>
            </a:r>
          </a:p>
          <a:p>
            <a:pPr marL="171450" indent="-171450">
              <a:buFont typeface="Arial" panose="020B0604020202020204" pitchFamily="34" charset="0"/>
              <a:buChar char="•"/>
            </a:pPr>
            <a:r>
              <a:rPr lang="en-US" dirty="0"/>
              <a:t>Verbalize:</a:t>
            </a:r>
          </a:p>
          <a:p>
            <a:pPr marL="628650" lvl="1" indent="-171450">
              <a:buFont typeface="Arial" panose="020B0604020202020204" pitchFamily="34" charset="0"/>
              <a:buChar char="•"/>
            </a:pPr>
            <a:r>
              <a:rPr lang="en-US" dirty="0"/>
              <a:t>Stakeholders supportive of efforts to address nutrient discharges from septic systems</a:t>
            </a:r>
          </a:p>
          <a:p>
            <a:pPr marL="628650" lvl="1" indent="-171450">
              <a:buFont typeface="Arial" panose="020B0604020202020204" pitchFamily="34" charset="0"/>
              <a:buChar char="•"/>
            </a:pPr>
            <a:r>
              <a:rPr lang="en-US" dirty="0"/>
              <a:t>There was an expressed desire for EPD, Public Works, and Development to closely communicate with each other</a:t>
            </a:r>
          </a:p>
          <a:p>
            <a:pPr marL="628650" lvl="1" indent="-171450">
              <a:buFont typeface="Arial" panose="020B0604020202020204" pitchFamily="34" charset="0"/>
              <a:buChar char="•"/>
            </a:pPr>
            <a:r>
              <a:rPr lang="en-US" dirty="0"/>
              <a:t>Stakeholders expressed concerns about costs and funding necessary to address nutrient loading from septic systems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Tree>
    <p:extLst>
      <p:ext uri="{BB962C8B-B14F-4D97-AF65-F5344CB8AC3E}">
        <p14:creationId xmlns:p14="http://schemas.microsoft.com/office/powerpoint/2010/main" val="1570536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Future engagement will occur later this year or early next year.</a:t>
            </a:r>
          </a:p>
        </p:txBody>
      </p:sp>
    </p:spTree>
    <p:extLst>
      <p:ext uri="{BB962C8B-B14F-4D97-AF65-F5344CB8AC3E}">
        <p14:creationId xmlns:p14="http://schemas.microsoft.com/office/powerpoint/2010/main" val="2464530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57253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5883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Plans for addressing septic system discharges due to FDEP July 2025.</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582023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slide - </a:t>
            </a:r>
          </a:p>
        </p:txBody>
      </p:sp>
    </p:spTree>
    <p:extLst>
      <p:ext uri="{BB962C8B-B14F-4D97-AF65-F5344CB8AC3E}">
        <p14:creationId xmlns:p14="http://schemas.microsoft.com/office/powerpoint/2010/main" val="780120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08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Over 150 water quality impairments on 87 waterbodies</a:t>
            </a:r>
          </a:p>
          <a:p>
            <a:pPr marL="171450" indent="-171450">
              <a:buFont typeface="Arial" panose="020B0604020202020204" pitchFamily="34" charset="0"/>
              <a:buChar char="•"/>
            </a:pPr>
            <a:r>
              <a:rPr lang="en-US" dirty="0"/>
              <a:t>Approximately 2/3 of these impairments are the result of excess nutrients</a:t>
            </a:r>
          </a:p>
        </p:txBody>
      </p:sp>
    </p:spTree>
    <p:extLst>
      <p:ext uri="{BB962C8B-B14F-4D97-AF65-F5344CB8AC3E}">
        <p14:creationId xmlns:p14="http://schemas.microsoft.com/office/powerpoint/2010/main" val="540439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316" indent="-220316">
              <a:buAutoNum type="arabicPeriod"/>
            </a:pPr>
            <a:endParaRPr lang="en-US" dirty="0"/>
          </a:p>
          <a:p>
            <a:pPr marL="171450" indent="-171450">
              <a:buFont typeface="Arial" panose="020B0604020202020204" pitchFamily="34" charset="0"/>
              <a:buChar char="•"/>
            </a:pPr>
            <a:r>
              <a:rPr lang="en-US" dirty="0"/>
              <a:t>The 2016 Springs Protection Act created the Wekiwa Springs Priority Focus Area (PFA).</a:t>
            </a:r>
          </a:p>
          <a:p>
            <a:pPr marL="171450" indent="-171450">
              <a:buFont typeface="Arial" panose="020B0604020202020204" pitchFamily="34" charset="0"/>
              <a:buChar char="•"/>
            </a:pPr>
            <a:r>
              <a:rPr lang="en-US" dirty="0"/>
              <a:t>The Clean Waterways act requires Orange County create a plan to address wastewater and septic system discharges and submit it to the state.</a:t>
            </a:r>
          </a:p>
          <a:p>
            <a:pPr marL="171450" indent="-171450">
              <a:buFont typeface="Arial" panose="020B0604020202020204" pitchFamily="34" charset="0"/>
              <a:buChar char="•"/>
            </a:pPr>
            <a:r>
              <a:rPr lang="en-US" dirty="0"/>
              <a:t>Draft plans due July 1, 2024.</a:t>
            </a:r>
          </a:p>
          <a:p>
            <a:pPr marL="171450" indent="-171450">
              <a:buFont typeface="Arial" panose="020B0604020202020204" pitchFamily="34" charset="0"/>
              <a:buChar char="•"/>
            </a:pPr>
            <a:r>
              <a:rPr lang="en-US" dirty="0"/>
              <a:t>FDEP will adopt final plans into the nutrient BMAPs by July 1, 2025.</a:t>
            </a:r>
          </a:p>
          <a:p>
            <a:pPr marL="171450" indent="-171450">
              <a:buFont typeface="Arial" panose="020B0604020202020204" pitchFamily="34" charset="0"/>
              <a:buChar char="•"/>
            </a:pPr>
            <a:r>
              <a:rPr lang="en-US" dirty="0"/>
              <a:t>Plans will be adopted into the Basin Management Action Plans within Orange County.</a:t>
            </a:r>
          </a:p>
          <a:p>
            <a:pPr marL="171450" indent="-171450">
              <a:buFont typeface="Arial" panose="020B0604020202020204" pitchFamily="34" charset="0"/>
              <a:buChar char="•"/>
            </a:pPr>
            <a:r>
              <a:rPr lang="en-US" dirty="0"/>
              <a:t>House Bill 1379 prohibits new septic systems within a BMAP area, a 4E/4A remedial Assurance plan, or where central sewer is available.</a:t>
            </a:r>
          </a:p>
          <a:p>
            <a:pPr marL="171450" indent="-171450">
              <a:buFont typeface="Arial" panose="020B0604020202020204" pitchFamily="34" charset="0"/>
              <a:buChar char="•"/>
            </a:pPr>
            <a:r>
              <a:rPr lang="en-US" dirty="0"/>
              <a:t>On lots one acre or less where there is no central sewer, advanced treatment systems achieving 65% nitrogen reduction can be used.</a:t>
            </a:r>
          </a:p>
        </p:txBody>
      </p:sp>
    </p:spTree>
    <p:extLst>
      <p:ext uri="{BB962C8B-B14F-4D97-AF65-F5344CB8AC3E}">
        <p14:creationId xmlns:p14="http://schemas.microsoft.com/office/powerpoint/2010/main" val="3338253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are the approximately 86,000 septic systems across Orange County.</a:t>
            </a:r>
          </a:p>
          <a:p>
            <a:pPr marL="171450" indent="-171450">
              <a:buFont typeface="Arial" panose="020B0604020202020204" pitchFamily="34" charset="0"/>
              <a:buChar char="•"/>
            </a:pPr>
            <a:r>
              <a:rPr lang="en-US" dirty="0"/>
              <a:t>The red boundary is the Wekiwa PFA where FDEP is already addressing septic systems .</a:t>
            </a:r>
          </a:p>
          <a:p>
            <a:pPr marL="171450" indent="-171450">
              <a:buFont typeface="Arial" panose="020B0604020202020204" pitchFamily="34" charset="0"/>
              <a:buChar char="•"/>
            </a:pPr>
            <a:r>
              <a:rPr lang="en-US" dirty="0"/>
              <a:t>How does OC address the remaining septic systems in unincorporated OC?</a:t>
            </a:r>
          </a:p>
          <a:p>
            <a:pPr marL="171450" indent="-171450">
              <a:buFont typeface="Arial" panose="020B0604020202020204" pitchFamily="34" charset="0"/>
              <a:buChar char="•"/>
            </a:pPr>
            <a:r>
              <a:rPr lang="en-US" dirty="0"/>
              <a:t>This is where the Groundwater Water Vulnerability Assessment (GVA) comes in.</a:t>
            </a:r>
          </a:p>
          <a:p>
            <a:pPr marL="171450" indent="-171450">
              <a:buFont typeface="Arial" panose="020B0604020202020204" pitchFamily="34" charset="0"/>
              <a:buChar char="•"/>
            </a:pPr>
            <a:r>
              <a:rPr lang="en-US" dirty="0"/>
              <a:t>The GVA will help identify areas vulnerable to nutrients from septic systems and help Orange County focus its efforts.</a:t>
            </a:r>
          </a:p>
        </p:txBody>
      </p:sp>
    </p:spTree>
    <p:extLst>
      <p:ext uri="{BB962C8B-B14F-4D97-AF65-F5344CB8AC3E}">
        <p14:creationId xmlns:p14="http://schemas.microsoft.com/office/powerpoint/2010/main" val="1366936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table provides a summary of the preceding figure.</a:t>
            </a:r>
          </a:p>
          <a:p>
            <a:pPr marL="171450" indent="-171450">
              <a:buFont typeface="Arial" panose="020B0604020202020204" pitchFamily="34" charset="0"/>
              <a:buChar char="•"/>
            </a:pPr>
            <a:r>
              <a:rPr lang="en-US" dirty="0"/>
              <a:t>Of the 86,000 septic systems, about 42,000 septic systems are within the OCU Service area and outside of the PFA.</a:t>
            </a:r>
          </a:p>
          <a:p>
            <a:pPr marL="171450" indent="-171450">
              <a:buFont typeface="Arial" panose="020B0604020202020204" pitchFamily="34" charset="0"/>
              <a:buChar char="•"/>
            </a:pPr>
            <a:r>
              <a:rPr lang="en-US" dirty="0"/>
              <a:t>About 50% of the septic systems fall outside of the PFA?</a:t>
            </a:r>
          </a:p>
          <a:p>
            <a:pPr marL="171450" indent="-171450">
              <a:buFont typeface="Arial" panose="020B0604020202020204" pitchFamily="34" charset="0"/>
              <a:buChar char="•"/>
            </a:pPr>
            <a:r>
              <a:rPr lang="en-US" dirty="0"/>
              <a:t>That’s still a lot of septic systems to address.</a:t>
            </a:r>
          </a:p>
          <a:p>
            <a:pPr marL="171450" indent="-171450">
              <a:buFont typeface="Arial" panose="020B0604020202020204" pitchFamily="34" charset="0"/>
              <a:buChar char="•"/>
            </a:pPr>
            <a:r>
              <a:rPr lang="en-US" dirty="0"/>
              <a:t>How do we prioritize efforts?</a:t>
            </a:r>
          </a:p>
        </p:txBody>
      </p:sp>
    </p:spTree>
    <p:extLst>
      <p:ext uri="{BB962C8B-B14F-4D97-AF65-F5344CB8AC3E}">
        <p14:creationId xmlns:p14="http://schemas.microsoft.com/office/powerpoint/2010/main" val="1072518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212" indent="-165212">
              <a:buFont typeface="Arial" panose="020B0604020202020204" pitchFamily="34" charset="0"/>
              <a:buChar char="•"/>
            </a:pPr>
            <a:r>
              <a:rPr lang="en-US" dirty="0"/>
              <a:t>The GVA helps OC focus its efforts and is fundamental to the work of each of the Septic Tank Workgroup Subgroups.</a:t>
            </a:r>
          </a:p>
          <a:p>
            <a:pPr marL="165212" indent="-165212">
              <a:buFont typeface="Arial" panose="020B0604020202020204" pitchFamily="34" charset="0"/>
              <a:buChar char="•"/>
            </a:pPr>
            <a:r>
              <a:rPr lang="en-US" dirty="0"/>
              <a:t>This slide summarizes some of the fundamental questions that the assessment and Subgroups are seeking to answer:</a:t>
            </a:r>
          </a:p>
          <a:p>
            <a:pPr marL="605778" lvl="1" indent="-165212">
              <a:buFont typeface="Arial" panose="020B0604020202020204" pitchFamily="34" charset="0"/>
              <a:buChar char="•"/>
            </a:pPr>
            <a:r>
              <a:rPr lang="en-US" dirty="0"/>
              <a:t>Conventional septic systems that are not near surface waters or springs are not likely to be a significant concern. However, some conventional septic systems are close enough to waterbodies that they can have an adverse impact on water quality.  So, a key question we are trying to answer with the assessment is “Which waterbodies are most vulnerable to excessive nutrient loading from septic systems?”</a:t>
            </a:r>
          </a:p>
          <a:p>
            <a:pPr marL="605778" lvl="1" indent="-165212">
              <a:buFont typeface="Arial" panose="020B0604020202020204" pitchFamily="34" charset="0"/>
              <a:buChar char="•"/>
            </a:pPr>
            <a:r>
              <a:rPr lang="en-US" dirty="0"/>
              <a:t>If a waterbody is more vulnerable to nutrient loading, then it would be prudent to restrict conventional septic systems in areas where they could lessen water quality?</a:t>
            </a:r>
          </a:p>
          <a:p>
            <a:pPr marL="605778" lvl="1" indent="-165212">
              <a:buFont typeface="Arial" panose="020B0604020202020204" pitchFamily="34" charset="0"/>
              <a:buChar char="•"/>
            </a:pPr>
            <a:r>
              <a:rPr lang="en-US" dirty="0"/>
              <a:t>It is expensive to connect existing septic systems to central sewer or to upgrade septic systems to advanced treatment units.  So, it makes sense to have a method for prioritizing the use of resources to address the areas of greatest concerns first.</a:t>
            </a:r>
          </a:p>
          <a:p>
            <a:pPr marL="605778" lvl="1" indent="-165212">
              <a:buFont typeface="Arial" panose="020B0604020202020204" pitchFamily="34" charset="0"/>
              <a:buChar char="•"/>
            </a:pPr>
            <a:r>
              <a:rPr lang="en-US" dirty="0"/>
              <a:t>There are setback requirement for septic systems from surface waters established in the current code, but we thought it was also important to evaluate whether or not those setbacks were adequate using the best models and science currently available.</a:t>
            </a:r>
          </a:p>
        </p:txBody>
      </p:sp>
    </p:spTree>
    <p:extLst>
      <p:ext uri="{BB962C8B-B14F-4D97-AF65-F5344CB8AC3E}">
        <p14:creationId xmlns:p14="http://schemas.microsoft.com/office/powerpoint/2010/main" val="1645681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8141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CC Title Slide">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0B461AF-8E38-4D8C-9FE2-B6D886A2F6EC}"/>
              </a:ext>
            </a:extLst>
          </p:cNvPr>
          <p:cNvSpPr/>
          <p:nvPr userDrawn="1"/>
        </p:nvSpPr>
        <p:spPr>
          <a:xfrm>
            <a:off x="0" y="0"/>
            <a:ext cx="12192000" cy="6858000"/>
          </a:xfrm>
          <a:prstGeom prst="rect">
            <a:avLst/>
          </a:prstGeom>
          <a:gradFill>
            <a:gsLst>
              <a:gs pos="0">
                <a:schemeClr val="tx1"/>
              </a:gs>
              <a:gs pos="100000">
                <a:srgbClr val="0033C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mj-lt"/>
            </a:endParaRPr>
          </a:p>
        </p:txBody>
      </p:sp>
      <p:graphicFrame>
        <p:nvGraphicFramePr>
          <p:cNvPr id="6" name="Object 1">
            <a:extLst>
              <a:ext uri="{FF2B5EF4-FFF2-40B4-BE49-F238E27FC236}">
                <a16:creationId xmlns:a16="http://schemas.microsoft.com/office/drawing/2014/main" id="{060941A2-4534-4DE8-8BFA-A2F2691886C6}"/>
              </a:ext>
            </a:extLst>
          </p:cNvPr>
          <p:cNvGraphicFramePr>
            <a:graphicFrameLocks noChangeAspect="1"/>
          </p:cNvGraphicFramePr>
          <p:nvPr/>
        </p:nvGraphicFramePr>
        <p:xfrm>
          <a:off x="3073400" y="838200"/>
          <a:ext cx="6045200" cy="5337175"/>
        </p:xfrm>
        <a:graphic>
          <a:graphicData uri="http://schemas.openxmlformats.org/presentationml/2006/ole">
            <mc:AlternateContent xmlns:mc="http://schemas.openxmlformats.org/markup-compatibility/2006">
              <mc:Choice xmlns:v="urn:schemas-microsoft-com:vml" Requires="v">
                <p:oleObj name="CorelDRAW" r:id="rId2" imgW="2511000" imgH="2507040" progId="">
                  <p:embed/>
                </p:oleObj>
              </mc:Choice>
              <mc:Fallback>
                <p:oleObj name="CorelDRAW" r:id="rId2" imgW="2511000" imgH="2507040" progId="">
                  <p:embed/>
                  <p:pic>
                    <p:nvPicPr>
                      <p:cNvPr id="6" name="Object 1">
                        <a:extLst>
                          <a:ext uri="{FF2B5EF4-FFF2-40B4-BE49-F238E27FC236}">
                            <a16:creationId xmlns:a16="http://schemas.microsoft.com/office/drawing/2014/main" id="{060941A2-4534-4DE8-8BFA-A2F2691886C6}"/>
                          </a:ext>
                        </a:extLst>
                      </p:cNvPr>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3073400" y="838200"/>
                        <a:ext cx="60452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 Box 6">
            <a:extLst>
              <a:ext uri="{FF2B5EF4-FFF2-40B4-BE49-F238E27FC236}">
                <a16:creationId xmlns:a16="http://schemas.microsoft.com/office/drawing/2014/main" id="{DD881D81-D9D5-465C-8180-8A241A2576A0}"/>
              </a:ext>
            </a:extLst>
          </p:cNvPr>
          <p:cNvSpPr txBox="1">
            <a:spLocks noChangeArrowheads="1"/>
          </p:cNvSpPr>
          <p:nvPr userDrawn="1"/>
        </p:nvSpPr>
        <p:spPr bwMode="auto">
          <a:xfrm>
            <a:off x="2438401" y="1182880"/>
            <a:ext cx="7315200" cy="538609"/>
          </a:xfrm>
          <a:prstGeom prst="rect">
            <a:avLst/>
          </a:prstGeom>
          <a:solidFill>
            <a:srgbClr val="FFDC47"/>
          </a:solidFill>
          <a:ln w="9525" cap="rnd">
            <a:solidFill>
              <a:schemeClr val="tx1"/>
            </a:solidFill>
            <a:bevel/>
            <a:headEnd/>
            <a:tailEnd/>
          </a:ln>
          <a:effectLst/>
          <a:scene3d>
            <a:camera prst="orthographicFront"/>
            <a:lightRig rig="threePt" dir="t"/>
          </a:scene3d>
          <a:sp3d>
            <a:bevelT w="165100" prst="coolSlant"/>
          </a:sp3d>
        </p:spPr>
        <p:txBody>
          <a:bodyPr tIns="182880" anchor="ctr">
            <a:spAutoFit/>
          </a:bodyPr>
          <a:lstStyle/>
          <a:p>
            <a:pPr fontAlgn="auto">
              <a:spcBef>
                <a:spcPct val="50000"/>
              </a:spcBef>
              <a:spcAft>
                <a:spcPts val="0"/>
              </a:spcAft>
              <a:defRPr/>
            </a:pPr>
            <a:endParaRPr lang="en-US" sz="2000" i="1" dirty="0">
              <a:solidFill>
                <a:schemeClr val="bg1"/>
              </a:solidFill>
              <a:latin typeface="+mj-lt"/>
              <a:cs typeface="+mn-cs"/>
            </a:endParaRPr>
          </a:p>
        </p:txBody>
      </p:sp>
      <p:sp>
        <p:nvSpPr>
          <p:cNvPr id="2" name="Title 1"/>
          <p:cNvSpPr>
            <a:spLocks noGrp="1"/>
          </p:cNvSpPr>
          <p:nvPr>
            <p:ph type="ctrTitle"/>
          </p:nvPr>
        </p:nvSpPr>
        <p:spPr>
          <a:xfrm>
            <a:off x="914400" y="2362201"/>
            <a:ext cx="10363200" cy="1470025"/>
          </a:xfrm>
        </p:spPr>
        <p:txBody>
          <a:bodyPr>
            <a:noAutofit/>
          </a:bodyPr>
          <a:lstStyle>
            <a:lvl1pPr algn="ctr">
              <a:defRPr sz="4400" baseline="0">
                <a:solidFill>
                  <a:srgbClr val="FFEB4B"/>
                </a:solidFill>
                <a:latin typeface="+mj-lt"/>
              </a:defRPr>
            </a:lvl1pPr>
          </a:lstStyle>
          <a:p>
            <a:r>
              <a:rPr lang="en-US"/>
              <a:t>Click to edit Master title style</a:t>
            </a:r>
          </a:p>
        </p:txBody>
      </p:sp>
      <p:sp>
        <p:nvSpPr>
          <p:cNvPr id="3" name="Subtitle 2"/>
          <p:cNvSpPr>
            <a:spLocks noGrp="1"/>
          </p:cNvSpPr>
          <p:nvPr>
            <p:ph type="subTitle" idx="1"/>
          </p:nvPr>
        </p:nvSpPr>
        <p:spPr>
          <a:xfrm>
            <a:off x="1828800" y="1189704"/>
            <a:ext cx="8534400" cy="533400"/>
          </a:xfrm>
        </p:spPr>
        <p:txBody>
          <a:bodyPr>
            <a:noAutofit/>
          </a:bodyPr>
          <a:lstStyle>
            <a:lvl1pPr marL="0" indent="0" algn="ctr">
              <a:buNone/>
              <a:defRPr sz="2800" i="1" baseline="0">
                <a:solidFill>
                  <a:schemeClr val="tx2">
                    <a:lumMod val="50000"/>
                  </a:schemeClr>
                </a:solidFill>
                <a:effectLst>
                  <a:outerShdw blurRad="38100" dist="38100" dir="2700000" algn="tl">
                    <a:srgbClr val="000000">
                      <a:alpha val="43137"/>
                    </a:srgbClr>
                  </a:outerShdw>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Text Placeholder 11"/>
          <p:cNvSpPr>
            <a:spLocks noGrp="1"/>
          </p:cNvSpPr>
          <p:nvPr>
            <p:ph type="body" sz="quarter" idx="10"/>
          </p:nvPr>
        </p:nvSpPr>
        <p:spPr>
          <a:xfrm>
            <a:off x="2540000" y="5410200"/>
            <a:ext cx="7112000" cy="457200"/>
          </a:xfrm>
        </p:spPr>
        <p:txBody>
          <a:bodyPr>
            <a:noAutofit/>
          </a:bodyPr>
          <a:lstStyle>
            <a:lvl1pPr marL="0" indent="0" algn="ctr">
              <a:buNone/>
              <a:defRPr sz="3200">
                <a:latin typeface="+mj-lt"/>
              </a:defRPr>
            </a:lvl1pPr>
          </a:lstStyle>
          <a:p>
            <a:pPr lvl="0"/>
            <a:r>
              <a:rPr lang="en-US"/>
              <a:t>Click to edit Master text styles</a:t>
            </a:r>
          </a:p>
        </p:txBody>
      </p:sp>
    </p:spTree>
    <p:extLst>
      <p:ext uri="{BB962C8B-B14F-4D97-AF65-F5344CB8AC3E}">
        <p14:creationId xmlns:p14="http://schemas.microsoft.com/office/powerpoint/2010/main" val="3191580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tandard Content">
    <p:spTree>
      <p:nvGrpSpPr>
        <p:cNvPr id="1" name=""/>
        <p:cNvGrpSpPr/>
        <p:nvPr/>
      </p:nvGrpSpPr>
      <p:grpSpPr>
        <a:xfrm>
          <a:off x="0" y="0"/>
          <a:ext cx="0" cy="0"/>
          <a:chOff x="0" y="0"/>
          <a:chExt cx="0" cy="0"/>
        </a:xfrm>
      </p:grpSpPr>
      <p:pic>
        <p:nvPicPr>
          <p:cNvPr id="7" name="Picture 6" descr="A picture containing tree, outdoor, plant, grass&#10;&#10;Description automatically generated">
            <a:extLst>
              <a:ext uri="{FF2B5EF4-FFF2-40B4-BE49-F238E27FC236}">
                <a16:creationId xmlns:a16="http://schemas.microsoft.com/office/drawing/2014/main" id="{15D446D5-9217-5F46-0BBC-BD8C8F011FB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2330"/>
          </a:xfrm>
          <a:prstGeom prst="rect">
            <a:avLst/>
          </a:prstGeom>
          <a:effectLst/>
        </p:spPr>
      </p:pic>
      <p:sp>
        <p:nvSpPr>
          <p:cNvPr id="13" name="Rectangle 12">
            <a:extLst>
              <a:ext uri="{FF2B5EF4-FFF2-40B4-BE49-F238E27FC236}">
                <a16:creationId xmlns:a16="http://schemas.microsoft.com/office/drawing/2014/main" id="{E1CD3FAB-22C8-9CCE-4C84-450A6E5B7208}"/>
              </a:ext>
            </a:extLst>
          </p:cNvPr>
          <p:cNvSpPr/>
          <p:nvPr/>
        </p:nvSpPr>
        <p:spPr>
          <a:xfrm>
            <a:off x="0" y="0"/>
            <a:ext cx="12192000" cy="6852330"/>
          </a:xfrm>
          <a:prstGeom prst="rect">
            <a:avLst/>
          </a:prstGeom>
          <a:solidFill>
            <a:srgbClr val="58B6C0">
              <a:lumMod val="75000"/>
              <a:alpha val="65000"/>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Bahnschrift Light SemiCondensed"/>
              <a:ea typeface="+mn-ea"/>
              <a:cs typeface="+mn-cs"/>
              <a:sym typeface="Arial"/>
            </a:endParaRPr>
          </a:p>
        </p:txBody>
      </p:sp>
      <p:sp>
        <p:nvSpPr>
          <p:cNvPr id="3" name="Content Placeholder 2"/>
          <p:cNvSpPr>
            <a:spLocks noGrp="1"/>
          </p:cNvSpPr>
          <p:nvPr>
            <p:ph idx="1"/>
          </p:nvPr>
        </p:nvSpPr>
        <p:spPr>
          <a:xfrm>
            <a:off x="259751" y="1310640"/>
            <a:ext cx="11672498" cy="5273040"/>
          </a:xfrm>
          <a:solidFill>
            <a:schemeClr val="bg1">
              <a:alpha val="80000"/>
            </a:schemeClr>
          </a:solidFill>
          <a:effectLst>
            <a:softEdge rad="31750"/>
          </a:effectLst>
        </p:spPr>
        <p:txBody>
          <a:bodyPr>
            <a:noAutofit/>
          </a:bodyPr>
          <a:lstStyle>
            <a:lvl1pPr>
              <a:buClrTx/>
              <a:defRPr b="0">
                <a:solidFill>
                  <a:sysClr val="windowText" lastClr="000000"/>
                </a:solidFill>
                <a:latin typeface="+mj-lt"/>
                <a:cs typeface="Segoe UI" panose="020B0502040204020203" pitchFamily="34" charset="0"/>
              </a:defRPr>
            </a:lvl1pPr>
            <a:lvl2pPr>
              <a:buClrTx/>
              <a:defRPr b="0">
                <a:solidFill>
                  <a:sysClr val="windowText" lastClr="000000"/>
                </a:solidFill>
                <a:latin typeface="+mj-lt"/>
                <a:cs typeface="Segoe UI" panose="020B0502040204020203" pitchFamily="34" charset="0"/>
              </a:defRPr>
            </a:lvl2pPr>
            <a:lvl3pPr>
              <a:buClrTx/>
              <a:defRPr b="0">
                <a:solidFill>
                  <a:sysClr val="windowText" lastClr="000000"/>
                </a:solidFill>
                <a:latin typeface="+mj-lt"/>
                <a:cs typeface="Segoe UI" panose="020B0502040204020203" pitchFamily="34" charset="0"/>
              </a:defRPr>
            </a:lvl3pPr>
            <a:lvl4pPr>
              <a:buClrTx/>
              <a:defRPr b="0">
                <a:solidFill>
                  <a:sysClr val="windowText" lastClr="000000"/>
                </a:solidFill>
                <a:latin typeface="+mj-lt"/>
                <a:cs typeface="Segoe UI" panose="020B0502040204020203" pitchFamily="34" charset="0"/>
              </a:defRPr>
            </a:lvl4pPr>
            <a:lvl5pPr>
              <a:buClrTx/>
              <a:defRPr b="0">
                <a:solidFill>
                  <a:sysClr val="windowText" lastClr="000000"/>
                </a:solidFill>
                <a:latin typeface="+mj-lt"/>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E7AE8A1B-6ECF-836D-D52B-83DB94700499}"/>
              </a:ext>
            </a:extLst>
          </p:cNvPr>
          <p:cNvSpPr>
            <a:spLocks noGrp="1"/>
          </p:cNvSpPr>
          <p:nvPr>
            <p:ph type="title" hasCustomPrompt="1"/>
          </p:nvPr>
        </p:nvSpPr>
        <p:spPr>
          <a:xfrm>
            <a:off x="226243" y="194112"/>
            <a:ext cx="11360800" cy="763600"/>
          </a:xfrm>
          <a:effectLst>
            <a:outerShdw blurRad="50800" dist="38100" dir="2700000" algn="tl" rotWithShape="0">
              <a:prstClr val="black">
                <a:alpha val="40000"/>
              </a:prstClr>
            </a:outerShdw>
          </a:effectLst>
        </p:spPr>
        <p:txBody>
          <a:bodyPr/>
          <a:lstStyle>
            <a:lvl1pPr>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535334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025A02-28B1-D4B0-D56A-0A7B512AA66C}"/>
              </a:ext>
            </a:extLst>
          </p:cNvPr>
          <p:cNvGrpSpPr/>
          <p:nvPr userDrawn="1"/>
        </p:nvGrpSpPr>
        <p:grpSpPr>
          <a:xfrm>
            <a:off x="-2692" y="-22052"/>
            <a:ext cx="12192000" cy="913064"/>
            <a:chOff x="82939" y="150287"/>
            <a:chExt cx="9144000" cy="684798"/>
          </a:xfrm>
        </p:grpSpPr>
        <p:pic>
          <p:nvPicPr>
            <p:cNvPr id="4" name="Picture 3" descr="A picture containing tree, outdoor, grass, plant&#10;&#10;Description automatically generated">
              <a:extLst>
                <a:ext uri="{FF2B5EF4-FFF2-40B4-BE49-F238E27FC236}">
                  <a16:creationId xmlns:a16="http://schemas.microsoft.com/office/drawing/2014/main" id="{4124BD95-DA07-5300-27F5-EDA39E01252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75000"/>
                      </a14:imgEffect>
                    </a14:imgLayer>
                  </a14:imgProps>
                </a:ext>
                <a:ext uri="{28A0092B-C50C-407E-A947-70E740481C1C}">
                  <a14:useLocalDpi xmlns:a14="http://schemas.microsoft.com/office/drawing/2010/main"/>
                </a:ext>
              </a:extLst>
            </a:blip>
            <a:srcRect/>
            <a:stretch/>
          </p:blipFill>
          <p:spPr>
            <a:xfrm>
              <a:off x="82939" y="150287"/>
              <a:ext cx="9144000" cy="684798"/>
            </a:xfrm>
            <a:prstGeom prst="rect">
              <a:avLst/>
            </a:prstGeom>
            <a:solidFill>
              <a:srgbClr val="58B6C0">
                <a:lumMod val="75000"/>
                <a:alpha val="65000"/>
              </a:srgbClr>
            </a:solidFill>
            <a:ln>
              <a:noFill/>
            </a:ln>
            <a:effectLst/>
          </p:spPr>
        </p:pic>
        <p:sp>
          <p:nvSpPr>
            <p:cNvPr id="5" name="Rectangle 4">
              <a:extLst>
                <a:ext uri="{FF2B5EF4-FFF2-40B4-BE49-F238E27FC236}">
                  <a16:creationId xmlns:a16="http://schemas.microsoft.com/office/drawing/2014/main" id="{81E1D788-5CE4-51D3-FB2F-10DECB4CD1E0}"/>
                </a:ext>
              </a:extLst>
            </p:cNvPr>
            <p:cNvSpPr/>
            <p:nvPr/>
          </p:nvSpPr>
          <p:spPr>
            <a:xfrm>
              <a:off x="82939" y="150432"/>
              <a:ext cx="9143987" cy="684653"/>
            </a:xfrm>
            <a:prstGeom prst="rect">
              <a:avLst/>
            </a:prstGeom>
            <a:solidFill>
              <a:schemeClr val="accent2">
                <a:lumMod val="75000"/>
                <a:alpha val="6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67" spc="133" dirty="0"/>
            </a:p>
          </p:txBody>
        </p:sp>
      </p:grpSp>
      <p:pic>
        <p:nvPicPr>
          <p:cNvPr id="7" name="Picture 6" descr="A picture containing tree, outdoor, grass, plant&#10;&#10;Description automatically generated">
            <a:extLst>
              <a:ext uri="{FF2B5EF4-FFF2-40B4-BE49-F238E27FC236}">
                <a16:creationId xmlns:a16="http://schemas.microsoft.com/office/drawing/2014/main" id="{1CE2F30B-4D97-E3B4-B493-AFD8712E46DA}"/>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saturation sat="75000"/>
                    </a14:imgEffect>
                  </a14:imgLayer>
                </a14:imgProps>
              </a:ext>
              <a:ext uri="{28A0092B-C50C-407E-A947-70E740481C1C}">
                <a14:useLocalDpi xmlns:a14="http://schemas.microsoft.com/office/drawing/2010/main"/>
              </a:ext>
            </a:extLst>
          </a:blip>
          <a:srcRect/>
          <a:stretch/>
        </p:blipFill>
        <p:spPr>
          <a:xfrm>
            <a:off x="0" y="6344949"/>
            <a:ext cx="12192000" cy="513052"/>
          </a:xfrm>
          <a:prstGeom prst="rect">
            <a:avLst/>
          </a:prstGeom>
        </p:spPr>
      </p:pic>
      <p:sp>
        <p:nvSpPr>
          <p:cNvPr id="8" name="Rectangle 7">
            <a:extLst>
              <a:ext uri="{FF2B5EF4-FFF2-40B4-BE49-F238E27FC236}">
                <a16:creationId xmlns:a16="http://schemas.microsoft.com/office/drawing/2014/main" id="{04825D27-AD26-4830-AD3F-6E228031EB8A}"/>
              </a:ext>
            </a:extLst>
          </p:cNvPr>
          <p:cNvSpPr/>
          <p:nvPr userDrawn="1"/>
        </p:nvSpPr>
        <p:spPr>
          <a:xfrm>
            <a:off x="0" y="6344947"/>
            <a:ext cx="12192000" cy="513052"/>
          </a:xfrm>
          <a:prstGeom prst="rect">
            <a:avLst/>
          </a:prstGeom>
          <a:solidFill>
            <a:schemeClr val="accent2">
              <a:lumMod val="75000"/>
              <a:alpha val="6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67" spc="133" dirty="0"/>
          </a:p>
        </p:txBody>
      </p:sp>
      <p:sp>
        <p:nvSpPr>
          <p:cNvPr id="2" name="Title 1">
            <a:extLst>
              <a:ext uri="{FF2B5EF4-FFF2-40B4-BE49-F238E27FC236}">
                <a16:creationId xmlns:a16="http://schemas.microsoft.com/office/drawing/2014/main" id="{BF411A97-5496-2B3D-2A8D-27F5CCE6E8E2}"/>
              </a:ext>
            </a:extLst>
          </p:cNvPr>
          <p:cNvSpPr>
            <a:spLocks noGrp="1"/>
          </p:cNvSpPr>
          <p:nvPr>
            <p:ph type="title" hasCustomPrompt="1"/>
          </p:nvPr>
        </p:nvSpPr>
        <p:spPr>
          <a:xfrm>
            <a:off x="226243" y="194112"/>
            <a:ext cx="11360800" cy="763600"/>
          </a:xfrm>
          <a:effectLst>
            <a:outerShdw blurRad="50800" dist="38100" dir="2700000" algn="tl" rotWithShape="0">
              <a:prstClr val="black">
                <a:alpha val="40000"/>
              </a:prstClr>
            </a:outerShdw>
          </a:effectLst>
        </p:spPr>
        <p:txBody>
          <a:bodyPr/>
          <a:lstStyle>
            <a:lvl1pPr>
              <a:defRPr sz="4800">
                <a:solidFill>
                  <a:schemeClr val="bg1"/>
                </a:solidFill>
                <a:latin typeface="+mj-lt"/>
              </a:defRPr>
            </a:lvl1pPr>
          </a:lstStyle>
          <a:p>
            <a:r>
              <a:rPr lang="en-US" dirty="0"/>
              <a:t>CLICK TO EDIT MASTER TITLE STYLE</a:t>
            </a:r>
          </a:p>
        </p:txBody>
      </p:sp>
      <p:sp>
        <p:nvSpPr>
          <p:cNvPr id="10" name="Content Placeholder 2">
            <a:extLst>
              <a:ext uri="{FF2B5EF4-FFF2-40B4-BE49-F238E27FC236}">
                <a16:creationId xmlns:a16="http://schemas.microsoft.com/office/drawing/2014/main" id="{849E5ADA-A5BA-B170-89E3-3FC4855FF705}"/>
              </a:ext>
            </a:extLst>
          </p:cNvPr>
          <p:cNvSpPr>
            <a:spLocks noGrp="1"/>
          </p:cNvSpPr>
          <p:nvPr>
            <p:ph idx="1"/>
          </p:nvPr>
        </p:nvSpPr>
        <p:spPr>
          <a:xfrm>
            <a:off x="226243" y="1106983"/>
            <a:ext cx="11672498" cy="5109210"/>
          </a:xfrm>
          <a:solidFill>
            <a:schemeClr val="bg1">
              <a:alpha val="80000"/>
            </a:schemeClr>
          </a:solidFill>
          <a:effectLst>
            <a:softEdge rad="31750"/>
          </a:effectLst>
        </p:spPr>
        <p:txBody>
          <a:bodyPr>
            <a:noAutofit/>
          </a:bodyPr>
          <a:lstStyle>
            <a:lvl1pPr>
              <a:buClrTx/>
              <a:defRPr b="0">
                <a:solidFill>
                  <a:schemeClr val="tx1"/>
                </a:solidFill>
                <a:latin typeface="+mj-lt"/>
                <a:cs typeface="Segoe UI" panose="020B0502040204020203" pitchFamily="34" charset="0"/>
              </a:defRPr>
            </a:lvl1pPr>
            <a:lvl2pPr>
              <a:buClrTx/>
              <a:defRPr b="0">
                <a:solidFill>
                  <a:schemeClr val="tx1"/>
                </a:solidFill>
                <a:latin typeface="+mj-lt"/>
                <a:cs typeface="Segoe UI" panose="020B0502040204020203" pitchFamily="34" charset="0"/>
              </a:defRPr>
            </a:lvl2pPr>
            <a:lvl3pPr>
              <a:buClrTx/>
              <a:defRPr b="0">
                <a:solidFill>
                  <a:schemeClr val="tx1"/>
                </a:solidFill>
                <a:latin typeface="+mj-lt"/>
                <a:cs typeface="Segoe UI" panose="020B0502040204020203" pitchFamily="34" charset="0"/>
              </a:defRPr>
            </a:lvl3pPr>
            <a:lvl4pPr>
              <a:buClrTx/>
              <a:defRPr b="0">
                <a:solidFill>
                  <a:schemeClr val="tx1"/>
                </a:solidFill>
                <a:latin typeface="+mj-lt"/>
                <a:cs typeface="Segoe UI" panose="020B0502040204020203" pitchFamily="34" charset="0"/>
              </a:defRPr>
            </a:lvl4pPr>
            <a:lvl5pPr>
              <a:buClrTx/>
              <a:defRPr b="0">
                <a:solidFill>
                  <a:schemeClr val="tx1"/>
                </a:solidFill>
                <a:latin typeface="+mj-lt"/>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4650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resentation Outline">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320"/>
            <a:ext cx="10510680" cy="762000"/>
          </a:xfrm>
        </p:spPr>
        <p:txBody>
          <a:bodyPr>
            <a:noAutofit/>
          </a:bodyPr>
          <a:lstStyle>
            <a:lvl1pPr>
              <a:defRPr baseline="0">
                <a:latin typeface="+mj-lt"/>
              </a:defRPr>
            </a:lvl1pPr>
          </a:lstStyle>
          <a:p>
            <a:r>
              <a:rPr lang="en-US"/>
              <a:t>Click to edit Master title style</a:t>
            </a:r>
          </a:p>
        </p:txBody>
      </p:sp>
      <p:sp>
        <p:nvSpPr>
          <p:cNvPr id="3" name="Content Placeholder 2"/>
          <p:cNvSpPr>
            <a:spLocks noGrp="1"/>
          </p:cNvSpPr>
          <p:nvPr>
            <p:ph idx="1"/>
          </p:nvPr>
        </p:nvSpPr>
        <p:spPr>
          <a:xfrm>
            <a:off x="304800" y="1371600"/>
            <a:ext cx="11379200" cy="5334000"/>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3171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ndar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320"/>
            <a:ext cx="10713880" cy="762000"/>
          </a:xfrm>
        </p:spPr>
        <p:txBody>
          <a:bodyPr>
            <a:noAutofit/>
          </a:bodyPr>
          <a:lstStyle>
            <a:lvl1pPr>
              <a:defRPr sz="4000">
                <a:latin typeface="+mj-lt"/>
              </a:defRPr>
            </a:lvl1pPr>
          </a:lstStyle>
          <a:p>
            <a:r>
              <a:rPr lang="en-US"/>
              <a:t>Click to edit Master title style</a:t>
            </a:r>
          </a:p>
        </p:txBody>
      </p:sp>
      <p:sp>
        <p:nvSpPr>
          <p:cNvPr id="7" name="Content Placeholder 2">
            <a:extLst>
              <a:ext uri="{FF2B5EF4-FFF2-40B4-BE49-F238E27FC236}">
                <a16:creationId xmlns:a16="http://schemas.microsoft.com/office/drawing/2014/main" id="{E329317C-3B1F-620B-1BA4-C96D2E026988}"/>
              </a:ext>
            </a:extLst>
          </p:cNvPr>
          <p:cNvSpPr>
            <a:spLocks noGrp="1"/>
          </p:cNvSpPr>
          <p:nvPr>
            <p:ph idx="1"/>
          </p:nvPr>
        </p:nvSpPr>
        <p:spPr>
          <a:xfrm>
            <a:off x="304800" y="1371600"/>
            <a:ext cx="11379200" cy="5334000"/>
          </a:xfrm>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3037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320"/>
            <a:ext cx="10713880" cy="762000"/>
          </a:xfrm>
        </p:spPr>
        <p:txBody>
          <a:bodyPr>
            <a:noAutofit/>
          </a:bodyPr>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04800" y="1371600"/>
            <a:ext cx="9347200" cy="533400"/>
          </a:xfrm>
        </p:spPr>
        <p:txBody>
          <a:bodyPr>
            <a:noAutofit/>
          </a:bodyPr>
          <a:lstStyle>
            <a:lvl1pPr marL="0" indent="0">
              <a:buNone/>
              <a:defRPr sz="2800" baseline="0">
                <a:solidFill>
                  <a:srgbClr val="FFEB4B"/>
                </a:solidFill>
                <a:effectLst>
                  <a:outerShdw blurRad="38100" dist="38100" dir="2700000" algn="tl">
                    <a:srgbClr val="000000">
                      <a:alpha val="43137"/>
                    </a:srgbClr>
                  </a:outerShdw>
                </a:effectLst>
                <a:latin typeface="+mj-lt"/>
              </a:defRPr>
            </a:lvl1pPr>
            <a:lvl2pPr marL="228600" indent="-228600">
              <a:buFont typeface="Wingdings" pitchFamily="2" charset="2"/>
              <a:buChar char="§"/>
              <a:defRPr sz="2400"/>
            </a:lvl2pPr>
            <a:lvl3pPr marL="457200" indent="-228600">
              <a:buFont typeface="Verdana" pitchFamily="34" charset="0"/>
              <a:buChar char="−"/>
              <a:defRPr sz="2000"/>
            </a:lvl3pPr>
          </a:lstStyle>
          <a:p>
            <a:pPr lvl="0"/>
            <a:r>
              <a:rPr lang="en-US"/>
              <a:t>Click to edit Master text styles</a:t>
            </a:r>
          </a:p>
        </p:txBody>
      </p:sp>
      <p:sp>
        <p:nvSpPr>
          <p:cNvPr id="6" name="Content Placeholder 2"/>
          <p:cNvSpPr>
            <a:spLocks noGrp="1"/>
          </p:cNvSpPr>
          <p:nvPr>
            <p:ph idx="11"/>
          </p:nvPr>
        </p:nvSpPr>
        <p:spPr>
          <a:xfrm>
            <a:off x="304800" y="1901952"/>
            <a:ext cx="10972800" cy="4876800"/>
          </a:xfrm>
        </p:spPr>
        <p:txBody>
          <a:bodyPr>
            <a:noAutofit/>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p:cNvSpPr>
            <a:spLocks noGrp="1"/>
          </p:cNvSpPr>
          <p:nvPr>
            <p:ph type="pic" idx="10"/>
          </p:nvPr>
        </p:nvSpPr>
        <p:spPr>
          <a:xfrm>
            <a:off x="5994400" y="2438400"/>
            <a:ext cx="5892800" cy="4267200"/>
          </a:xfrm>
        </p:spPr>
        <p:txBody>
          <a:bodyPr rtlCol="0">
            <a:noAutofit/>
          </a:bodyPr>
          <a:lstStyle>
            <a:lvl1pPr marL="0" indent="0">
              <a:buNone/>
              <a:defRPr sz="28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571209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tion - Vertical">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320"/>
            <a:ext cx="10713880" cy="762000"/>
          </a:xfrm>
        </p:spPr>
        <p:txBody>
          <a:bodyPr>
            <a:noAutofit/>
          </a:bodyPr>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04800" y="1371600"/>
            <a:ext cx="7315200" cy="533400"/>
          </a:xfrm>
        </p:spPr>
        <p:txBody>
          <a:bodyPr>
            <a:noAutofit/>
          </a:bodyPr>
          <a:lstStyle>
            <a:lvl1pPr marL="0" indent="0">
              <a:buNone/>
              <a:defRPr sz="2800" baseline="0">
                <a:solidFill>
                  <a:srgbClr val="FFEB4B"/>
                </a:solidFill>
                <a:effectLst>
                  <a:outerShdw blurRad="38100" dist="38100" dir="2700000" algn="tl">
                    <a:srgbClr val="000000">
                      <a:alpha val="43137"/>
                    </a:srgbClr>
                  </a:outerShdw>
                </a:effectLst>
                <a:latin typeface="+mj-lt"/>
              </a:defRPr>
            </a:lvl1pPr>
            <a:lvl2pPr marL="228600" indent="-228600">
              <a:buFont typeface="Wingdings" pitchFamily="2" charset="2"/>
              <a:buChar char="§"/>
              <a:defRPr sz="2400"/>
            </a:lvl2pPr>
            <a:lvl3pPr marL="457200" indent="-228600">
              <a:buFont typeface="Verdana" pitchFamily="34" charset="0"/>
              <a:buChar char="−"/>
              <a:defRPr sz="2000"/>
            </a:lvl3pPr>
          </a:lstStyle>
          <a:p>
            <a:pPr lvl="0"/>
            <a:r>
              <a:rPr lang="en-US"/>
              <a:t>Click to edit Master text styles</a:t>
            </a:r>
          </a:p>
        </p:txBody>
      </p:sp>
      <p:sp>
        <p:nvSpPr>
          <p:cNvPr id="4" name="Picture Placeholder 2"/>
          <p:cNvSpPr>
            <a:spLocks noGrp="1"/>
          </p:cNvSpPr>
          <p:nvPr>
            <p:ph type="pic" idx="10"/>
          </p:nvPr>
        </p:nvSpPr>
        <p:spPr>
          <a:xfrm>
            <a:off x="7823200" y="1371600"/>
            <a:ext cx="4064000" cy="1676400"/>
          </a:xfrm>
        </p:spPr>
        <p:txBody>
          <a:bodyPr rtlCol="0">
            <a:noAutofit/>
          </a:bodyPr>
          <a:lstStyle>
            <a:lvl1pPr marL="0" indent="0">
              <a:buNone/>
              <a:defRPr sz="28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Picture Placeholder 2"/>
          <p:cNvSpPr>
            <a:spLocks noGrp="1"/>
          </p:cNvSpPr>
          <p:nvPr>
            <p:ph type="pic" idx="12"/>
          </p:nvPr>
        </p:nvSpPr>
        <p:spPr>
          <a:xfrm>
            <a:off x="7823200" y="4041648"/>
            <a:ext cx="4064000" cy="1676400"/>
          </a:xfrm>
        </p:spPr>
        <p:txBody>
          <a:bodyPr rtlCol="0">
            <a:noAutofit/>
          </a:bodyPr>
          <a:lstStyle>
            <a:lvl1pPr marL="0" indent="0">
              <a:buNone/>
              <a:defRPr sz="28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Content Placeholder 2"/>
          <p:cNvSpPr>
            <a:spLocks noGrp="1"/>
          </p:cNvSpPr>
          <p:nvPr>
            <p:ph idx="14"/>
          </p:nvPr>
        </p:nvSpPr>
        <p:spPr>
          <a:xfrm>
            <a:off x="304800" y="4038600"/>
            <a:ext cx="7315200" cy="533400"/>
          </a:xfrm>
        </p:spPr>
        <p:txBody>
          <a:bodyPr>
            <a:noAutofit/>
          </a:bodyPr>
          <a:lstStyle>
            <a:lvl1pPr marL="0" indent="0">
              <a:buNone/>
              <a:defRPr sz="2800" baseline="0">
                <a:solidFill>
                  <a:srgbClr val="FFEB4B"/>
                </a:solidFill>
                <a:effectLst>
                  <a:outerShdw blurRad="38100" dist="38100" dir="2700000" algn="tl">
                    <a:srgbClr val="000000">
                      <a:alpha val="43137"/>
                    </a:srgbClr>
                  </a:outerShdw>
                </a:effectLst>
                <a:latin typeface="+mj-lt"/>
              </a:defRPr>
            </a:lvl1pPr>
            <a:lvl2pPr marL="228600" indent="-228600">
              <a:buFont typeface="Wingdings" pitchFamily="2" charset="2"/>
              <a:buChar char="§"/>
              <a:defRPr sz="2400"/>
            </a:lvl2pPr>
            <a:lvl3pPr marL="457200" indent="-228600">
              <a:buFont typeface="Verdana" pitchFamily="34" charset="0"/>
              <a:buChar char="−"/>
              <a:defRPr sz="2000"/>
            </a:lvl3pPr>
          </a:lstStyle>
          <a:p>
            <a:pPr lvl="0"/>
            <a:r>
              <a:rPr lang="en-US"/>
              <a:t>Click to edit Master text styles</a:t>
            </a:r>
          </a:p>
        </p:txBody>
      </p:sp>
      <p:sp>
        <p:nvSpPr>
          <p:cNvPr id="10" name="Content Placeholder 2"/>
          <p:cNvSpPr>
            <a:spLocks noGrp="1"/>
          </p:cNvSpPr>
          <p:nvPr>
            <p:ph idx="11"/>
          </p:nvPr>
        </p:nvSpPr>
        <p:spPr>
          <a:xfrm>
            <a:off x="304800" y="1905000"/>
            <a:ext cx="7315200" cy="2057400"/>
          </a:xfrm>
        </p:spPr>
        <p:txBody>
          <a:bodyPr>
            <a:noAutofit/>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5"/>
          </p:nvPr>
        </p:nvSpPr>
        <p:spPr>
          <a:xfrm>
            <a:off x="304800" y="4572000"/>
            <a:ext cx="7315200" cy="2057400"/>
          </a:xfrm>
        </p:spPr>
        <p:txBody>
          <a:bodyPr>
            <a:noAutofit/>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820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tion - Horizontal">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320"/>
            <a:ext cx="10713880" cy="762000"/>
          </a:xfrm>
        </p:spPr>
        <p:txBody>
          <a:bodyPr>
            <a:noAutofit/>
          </a:bodyPr>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04800" y="1371600"/>
            <a:ext cx="5486400" cy="990600"/>
          </a:xfrm>
        </p:spPr>
        <p:txBody>
          <a:bodyPr anchor="b">
            <a:noAutofit/>
          </a:bodyPr>
          <a:lstStyle>
            <a:lvl1pPr marL="0" indent="0">
              <a:buNone/>
              <a:defRPr sz="2600" baseline="0">
                <a:solidFill>
                  <a:srgbClr val="FFEB4B"/>
                </a:solidFill>
                <a:effectLst>
                  <a:outerShdw blurRad="38100" dist="38100" dir="2700000" algn="tl">
                    <a:srgbClr val="000000">
                      <a:alpha val="43137"/>
                    </a:srgbClr>
                  </a:outerShdw>
                </a:effectLst>
                <a:latin typeface="+mj-lt"/>
              </a:defRPr>
            </a:lvl1pPr>
            <a:lvl2pPr marL="228600" indent="-228600">
              <a:buFont typeface="Wingdings" pitchFamily="2" charset="2"/>
              <a:buChar char="§"/>
              <a:defRPr sz="2400"/>
            </a:lvl2pPr>
            <a:lvl3pPr marL="457200" indent="-228600">
              <a:buFont typeface="Verdana" pitchFamily="34" charset="0"/>
              <a:buChar char="−"/>
              <a:defRPr sz="2000"/>
            </a:lvl3pPr>
          </a:lstStyle>
          <a:p>
            <a:pPr lvl="0"/>
            <a:r>
              <a:rPr lang="en-US"/>
              <a:t>Click to edit Master text styles</a:t>
            </a:r>
          </a:p>
        </p:txBody>
      </p:sp>
      <p:sp>
        <p:nvSpPr>
          <p:cNvPr id="8" name="Content Placeholder 2"/>
          <p:cNvSpPr>
            <a:spLocks noGrp="1"/>
          </p:cNvSpPr>
          <p:nvPr>
            <p:ph idx="14"/>
          </p:nvPr>
        </p:nvSpPr>
        <p:spPr>
          <a:xfrm>
            <a:off x="6502400" y="1371600"/>
            <a:ext cx="5486400" cy="990600"/>
          </a:xfrm>
        </p:spPr>
        <p:txBody>
          <a:bodyPr anchor="b">
            <a:noAutofit/>
          </a:bodyPr>
          <a:lstStyle>
            <a:lvl1pPr marL="0" indent="0">
              <a:buNone/>
              <a:defRPr lang="en-US" sz="2600" b="1" kern="1200" baseline="0" dirty="0" smtClean="0">
                <a:solidFill>
                  <a:srgbClr val="FFEB4B"/>
                </a:solidFill>
                <a:effectLst>
                  <a:outerShdw blurRad="38100" dist="38100" dir="2700000" algn="tl">
                    <a:srgbClr val="000000">
                      <a:alpha val="43137"/>
                    </a:srgbClr>
                  </a:outerShdw>
                </a:effectLst>
                <a:latin typeface="+mj-lt"/>
                <a:ea typeface="Verdana" pitchFamily="34" charset="0"/>
                <a:cs typeface="Verdana" pitchFamily="34" charset="0"/>
              </a:defRPr>
            </a:lvl1pPr>
            <a:lvl2pPr marL="228600" indent="-228600">
              <a:buFont typeface="Wingdings" pitchFamily="2" charset="2"/>
              <a:buChar char="§"/>
              <a:defRPr sz="2400"/>
            </a:lvl2pPr>
            <a:lvl3pPr marL="457200" indent="-228600">
              <a:buFont typeface="Verdana" pitchFamily="34" charset="0"/>
              <a:buChar char="−"/>
              <a:defRPr sz="2000"/>
            </a:lvl3pPr>
          </a:lstStyle>
          <a:p>
            <a:pPr lvl="0"/>
            <a:r>
              <a:rPr lang="en-US"/>
              <a:t>Click to edit Master text styles</a:t>
            </a:r>
          </a:p>
        </p:txBody>
      </p:sp>
      <p:sp>
        <p:nvSpPr>
          <p:cNvPr id="10" name="Content Placeholder 2"/>
          <p:cNvSpPr>
            <a:spLocks noGrp="1"/>
          </p:cNvSpPr>
          <p:nvPr>
            <p:ph idx="11"/>
          </p:nvPr>
        </p:nvSpPr>
        <p:spPr>
          <a:xfrm>
            <a:off x="304800" y="2362200"/>
            <a:ext cx="5486400" cy="4111752"/>
          </a:xfrm>
        </p:spPr>
        <p:txBody>
          <a:bodyPr>
            <a:noAutofit/>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5"/>
          </p:nvPr>
        </p:nvSpPr>
        <p:spPr>
          <a:xfrm>
            <a:off x="6502400" y="2362200"/>
            <a:ext cx="5486400" cy="4111752"/>
          </a:xfrm>
        </p:spPr>
        <p:txBody>
          <a:bodyPr>
            <a:noAutofit/>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72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amed Graphic with Title">
    <p:spTree>
      <p:nvGrpSpPr>
        <p:cNvPr id="1" name=""/>
        <p:cNvGrpSpPr/>
        <p:nvPr/>
      </p:nvGrpSpPr>
      <p:grpSpPr>
        <a:xfrm>
          <a:off x="0" y="0"/>
          <a:ext cx="0" cy="0"/>
          <a:chOff x="0" y="0"/>
          <a:chExt cx="0" cy="0"/>
        </a:xfrm>
      </p:grpSpPr>
      <p:sp>
        <p:nvSpPr>
          <p:cNvPr id="15" name="Content Placeholder 14"/>
          <p:cNvSpPr>
            <a:spLocks noGrp="1"/>
          </p:cNvSpPr>
          <p:nvPr>
            <p:ph sz="quarter" idx="11"/>
          </p:nvPr>
        </p:nvSpPr>
        <p:spPr>
          <a:xfrm>
            <a:off x="2438400" y="1219200"/>
            <a:ext cx="7315200" cy="457200"/>
          </a:xfrm>
        </p:spPr>
        <p:txBody>
          <a:bodyPr>
            <a:normAutofit/>
          </a:bodyPr>
          <a:lstStyle>
            <a:lvl1pPr algn="ctr">
              <a:buNone/>
              <a:defRPr sz="2400" baseline="0">
                <a:solidFill>
                  <a:srgbClr val="FFE646"/>
                </a:solidFill>
                <a:latin typeface="+mj-lt"/>
              </a:defRPr>
            </a:lvl1pPr>
          </a:lstStyle>
          <a:p>
            <a:pPr lvl="0"/>
            <a:r>
              <a:rPr lang="en-US"/>
              <a:t>Click to edit Master text styles</a:t>
            </a:r>
          </a:p>
        </p:txBody>
      </p:sp>
      <p:sp>
        <p:nvSpPr>
          <p:cNvPr id="11" name="Title 1"/>
          <p:cNvSpPr>
            <a:spLocks noGrp="1"/>
          </p:cNvSpPr>
          <p:nvPr>
            <p:ph type="title"/>
          </p:nvPr>
        </p:nvSpPr>
        <p:spPr>
          <a:xfrm>
            <a:off x="1143000" y="274320"/>
            <a:ext cx="10713880" cy="762000"/>
          </a:xfrm>
        </p:spPr>
        <p:txBody>
          <a:bodyPr>
            <a:noAutofit/>
          </a:bodyPr>
          <a:lstStyle>
            <a:lvl1pPr>
              <a:defRPr>
                <a:latin typeface="+mj-lt"/>
              </a:defRPr>
            </a:lvl1pPr>
          </a:lstStyle>
          <a:p>
            <a:r>
              <a:rPr lang="en-US"/>
              <a:t>Click to edit Master title style</a:t>
            </a:r>
          </a:p>
        </p:txBody>
      </p:sp>
      <p:sp>
        <p:nvSpPr>
          <p:cNvPr id="13" name="Picture Placeholder 2"/>
          <p:cNvSpPr>
            <a:spLocks noGrp="1"/>
          </p:cNvSpPr>
          <p:nvPr>
            <p:ph type="pic" idx="10"/>
          </p:nvPr>
        </p:nvSpPr>
        <p:spPr>
          <a:xfrm>
            <a:off x="406400" y="1905000"/>
            <a:ext cx="11379200" cy="4724400"/>
          </a:xfrm>
        </p:spPr>
        <p:txBody>
          <a:bodyPr rtlCol="0">
            <a:noAutofit/>
          </a:bodyPr>
          <a:lstStyle>
            <a:lvl1pPr marL="0" indent="0">
              <a:buNone/>
              <a:defRPr sz="28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386857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Slide Graphic">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rtlCol="0">
            <a:normAutofit/>
          </a:bodyPr>
          <a:lstStyle>
            <a:lvl1pPr>
              <a:buNone/>
              <a:defRPr>
                <a:latin typeface="+mj-lt"/>
              </a:defRPr>
            </a:lvl1pPr>
          </a:lstStyle>
          <a:p>
            <a:pPr lvl="0"/>
            <a:r>
              <a:rPr lang="en-US" noProof="0" dirty="0"/>
              <a:t>Click icon to add picture</a:t>
            </a:r>
          </a:p>
        </p:txBody>
      </p:sp>
    </p:spTree>
    <p:extLst>
      <p:ext uri="{BB962C8B-B14F-4D97-AF65-F5344CB8AC3E}">
        <p14:creationId xmlns:p14="http://schemas.microsoft.com/office/powerpoint/2010/main" val="4151721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pic>
        <p:nvPicPr>
          <p:cNvPr id="7" name="Picture 6" descr="A picture containing tree, outdoor, plant, grass&#10;&#10;Description automatically generated">
            <a:extLst>
              <a:ext uri="{FF2B5EF4-FFF2-40B4-BE49-F238E27FC236}">
                <a16:creationId xmlns:a16="http://schemas.microsoft.com/office/drawing/2014/main" id="{15D446D5-9217-5F46-0BBC-BD8C8F011FB1}"/>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0" y="0"/>
            <a:ext cx="12192000" cy="6852330"/>
          </a:xfrm>
          <a:prstGeom prst="rect">
            <a:avLst/>
          </a:prstGeom>
          <a:effectLst/>
        </p:spPr>
      </p:pic>
      <p:sp>
        <p:nvSpPr>
          <p:cNvPr id="13" name="Rectangle 12">
            <a:extLst>
              <a:ext uri="{FF2B5EF4-FFF2-40B4-BE49-F238E27FC236}">
                <a16:creationId xmlns:a16="http://schemas.microsoft.com/office/drawing/2014/main" id="{E1CD3FAB-22C8-9CCE-4C84-450A6E5B7208}"/>
              </a:ext>
            </a:extLst>
          </p:cNvPr>
          <p:cNvSpPr/>
          <p:nvPr/>
        </p:nvSpPr>
        <p:spPr>
          <a:xfrm>
            <a:off x="0" y="0"/>
            <a:ext cx="12192000" cy="6861855"/>
          </a:xfrm>
          <a:prstGeom prst="rect">
            <a:avLst/>
          </a:prstGeom>
          <a:solidFill>
            <a:srgbClr val="478B7E">
              <a:alpha val="64706"/>
            </a:srgbClr>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Bahnschrift Light SemiCondensed"/>
              <a:ea typeface="+mn-ea"/>
              <a:cs typeface="+mn-cs"/>
              <a:sym typeface="Arial"/>
            </a:endParaRPr>
          </a:p>
        </p:txBody>
      </p:sp>
      <p:sp>
        <p:nvSpPr>
          <p:cNvPr id="5" name="Rectangle 4">
            <a:extLst>
              <a:ext uri="{FF2B5EF4-FFF2-40B4-BE49-F238E27FC236}">
                <a16:creationId xmlns:a16="http://schemas.microsoft.com/office/drawing/2014/main" id="{3CC0D43C-EE4D-C25A-F6A2-F4598E5ED422}"/>
              </a:ext>
            </a:extLst>
          </p:cNvPr>
          <p:cNvSpPr/>
          <p:nvPr userDrawn="1"/>
        </p:nvSpPr>
        <p:spPr>
          <a:xfrm>
            <a:off x="0" y="274320"/>
            <a:ext cx="12192000" cy="925830"/>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9973" y="360045"/>
            <a:ext cx="10713880" cy="762000"/>
          </a:xfrm>
        </p:spPr>
        <p:txBody>
          <a:bodyPr>
            <a:noAutofit/>
          </a:bodyPr>
          <a:lstStyle>
            <a:lvl1pPr>
              <a:defRPr sz="4000">
                <a:solidFill>
                  <a:schemeClr val="tx1"/>
                </a:solidFill>
                <a:latin typeface="+mj-lt"/>
              </a:defRPr>
            </a:lvl1pPr>
          </a:lstStyle>
          <a:p>
            <a:r>
              <a:rPr lang="en-US" dirty="0"/>
              <a:t>Click to edit Master title style</a:t>
            </a:r>
          </a:p>
        </p:txBody>
      </p:sp>
      <p:sp>
        <p:nvSpPr>
          <p:cNvPr id="3" name="Content Placeholder 2"/>
          <p:cNvSpPr>
            <a:spLocks noGrp="1"/>
          </p:cNvSpPr>
          <p:nvPr>
            <p:ph idx="1"/>
          </p:nvPr>
        </p:nvSpPr>
        <p:spPr>
          <a:xfrm>
            <a:off x="259751" y="1474470"/>
            <a:ext cx="11672498" cy="5109210"/>
          </a:xfrm>
          <a:solidFill>
            <a:schemeClr val="bg1">
              <a:alpha val="80000"/>
            </a:schemeClr>
          </a:solidFill>
          <a:effectLst>
            <a:softEdge rad="31750"/>
          </a:effectLst>
        </p:spPr>
        <p:txBody>
          <a:bodyPr>
            <a:noAutofit/>
          </a:bodyPr>
          <a:lstStyle>
            <a:lvl1pPr>
              <a:buClrTx/>
              <a:defRPr b="0">
                <a:solidFill>
                  <a:sysClr val="windowText" lastClr="000000"/>
                </a:solidFill>
                <a:latin typeface="+mj-lt"/>
                <a:cs typeface="Segoe UI" panose="020B0502040204020203" pitchFamily="34" charset="0"/>
              </a:defRPr>
            </a:lvl1pPr>
            <a:lvl2pPr>
              <a:buClrTx/>
              <a:defRPr b="0">
                <a:solidFill>
                  <a:sysClr val="windowText" lastClr="000000"/>
                </a:solidFill>
                <a:latin typeface="+mj-lt"/>
                <a:cs typeface="Segoe UI" panose="020B0502040204020203" pitchFamily="34" charset="0"/>
              </a:defRPr>
            </a:lvl2pPr>
            <a:lvl3pPr>
              <a:buClrTx/>
              <a:defRPr b="0">
                <a:solidFill>
                  <a:sysClr val="windowText" lastClr="000000"/>
                </a:solidFill>
                <a:latin typeface="+mj-lt"/>
                <a:cs typeface="Segoe UI" panose="020B0502040204020203" pitchFamily="34" charset="0"/>
              </a:defRPr>
            </a:lvl3pPr>
            <a:lvl4pPr>
              <a:buClrTx/>
              <a:defRPr b="0">
                <a:solidFill>
                  <a:sysClr val="windowText" lastClr="000000"/>
                </a:solidFill>
                <a:latin typeface="+mj-lt"/>
                <a:cs typeface="Segoe UI" panose="020B0502040204020203" pitchFamily="34" charset="0"/>
              </a:defRPr>
            </a:lvl4pPr>
            <a:lvl5pPr>
              <a:buClrTx/>
              <a:defRPr b="0">
                <a:solidFill>
                  <a:sysClr val="windowText" lastClr="000000"/>
                </a:solidFill>
                <a:latin typeface="+mj-lt"/>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5126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33CC"/>
            </a:gs>
          </a:gsLst>
          <a:lin ang="5400000" scaled="1"/>
          <a:tileRect/>
        </a:gradFill>
        <a:effectLst/>
      </p:bgPr>
    </p:bg>
    <p:spTree>
      <p:nvGrpSpPr>
        <p:cNvPr id="1" name=""/>
        <p:cNvGrpSpPr/>
        <p:nvPr/>
      </p:nvGrpSpPr>
      <p:grpSpPr>
        <a:xfrm>
          <a:off x="0" y="0"/>
          <a:ext cx="0" cy="0"/>
          <a:chOff x="0" y="0"/>
          <a:chExt cx="0" cy="0"/>
        </a:xfrm>
      </p:grpSpPr>
      <p:sp>
        <p:nvSpPr>
          <p:cNvPr id="6" name="Rectangle 131">
            <a:extLst>
              <a:ext uri="{FF2B5EF4-FFF2-40B4-BE49-F238E27FC236}">
                <a16:creationId xmlns:a16="http://schemas.microsoft.com/office/drawing/2014/main" id="{E8D60B8E-4B24-4DEF-AF1B-1380C36B0AFC}"/>
              </a:ext>
            </a:extLst>
          </p:cNvPr>
          <p:cNvSpPr>
            <a:spLocks noChangeArrowheads="1"/>
          </p:cNvSpPr>
          <p:nvPr userDrawn="1"/>
        </p:nvSpPr>
        <p:spPr bwMode="auto">
          <a:xfrm>
            <a:off x="0" y="122367"/>
            <a:ext cx="12192000" cy="1061829"/>
          </a:xfrm>
          <a:prstGeom prst="rect">
            <a:avLst/>
          </a:prstGeom>
          <a:gradFill flip="none" rotWithShape="1">
            <a:gsLst>
              <a:gs pos="69000">
                <a:srgbClr val="00185E"/>
              </a:gs>
              <a:gs pos="32000">
                <a:srgbClr val="0033CC"/>
              </a:gs>
            </a:gsLst>
            <a:lin ang="2700000" scaled="1"/>
            <a:tileRect/>
          </a:gradFill>
          <a:ln w="12700">
            <a:noFill/>
            <a:miter lim="800000"/>
            <a:headEnd/>
            <a:tailEnd/>
          </a:ln>
          <a:scene3d>
            <a:camera prst="orthographicFront"/>
            <a:lightRig rig="threePt" dir="t"/>
          </a:scene3d>
          <a:sp3d>
            <a:bevelT/>
          </a:sp3d>
        </p:spPr>
        <p:txBody>
          <a:bodyPr tIns="731520" anchor="ctr">
            <a:spAutoFit/>
          </a:bodyPr>
          <a:lstStyle/>
          <a:p>
            <a:pPr eaLnBrk="1" fontAlgn="auto" hangingPunct="1">
              <a:spcBef>
                <a:spcPts val="0"/>
              </a:spcBef>
              <a:spcAft>
                <a:spcPct val="30000"/>
              </a:spcAft>
              <a:buClr>
                <a:srgbClr val="FFCC00"/>
              </a:buClr>
              <a:buFont typeface="Wingdings" pitchFamily="2" charset="2"/>
              <a:buChar char="§"/>
              <a:defRPr/>
            </a:pPr>
            <a:endParaRPr lang="en-US" dirty="0">
              <a:latin typeface="+mn-lt"/>
              <a:cs typeface="+mn-cs"/>
            </a:endParaRPr>
          </a:p>
        </p:txBody>
      </p:sp>
      <p:sp>
        <p:nvSpPr>
          <p:cNvPr id="2" name="Title Placeholder 1">
            <a:extLst>
              <a:ext uri="{FF2B5EF4-FFF2-40B4-BE49-F238E27FC236}">
                <a16:creationId xmlns:a16="http://schemas.microsoft.com/office/drawing/2014/main" id="{4F4D44AE-253B-489D-875D-9F55349151FF}"/>
              </a:ext>
            </a:extLst>
          </p:cNvPr>
          <p:cNvSpPr>
            <a:spLocks noGrp="1"/>
          </p:cNvSpPr>
          <p:nvPr>
            <p:ph type="title"/>
          </p:nvPr>
        </p:nvSpPr>
        <p:spPr>
          <a:xfrm>
            <a:off x="1143000" y="274638"/>
            <a:ext cx="10510838" cy="758825"/>
          </a:xfrm>
          <a:prstGeom prst="rect">
            <a:avLst/>
          </a:prstGeom>
        </p:spPr>
        <p:txBody>
          <a:bodyPr vert="horz" lIns="91440" tIns="45720" rIns="91440" bIns="45720" rtlCol="0" anchor="ctr">
            <a:normAutofit/>
          </a:bodyPr>
          <a:lstStyle/>
          <a:p>
            <a:endParaRPr lang="en-US"/>
          </a:p>
        </p:txBody>
      </p:sp>
      <p:sp>
        <p:nvSpPr>
          <p:cNvPr id="1030" name="Text Placeholder 2">
            <a:extLst>
              <a:ext uri="{FF2B5EF4-FFF2-40B4-BE49-F238E27FC236}">
                <a16:creationId xmlns:a16="http://schemas.microsoft.com/office/drawing/2014/main" id="{A77EBD04-7310-4D65-A0FB-378784243A37}"/>
              </a:ext>
            </a:extLst>
          </p:cNvPr>
          <p:cNvSpPr>
            <a:spLocks noGrp="1"/>
          </p:cNvSpPr>
          <p:nvPr>
            <p:ph type="body" idx="1"/>
          </p:nvPr>
        </p:nvSpPr>
        <p:spPr bwMode="auto">
          <a:xfrm>
            <a:off x="304800" y="13716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pic>
        <p:nvPicPr>
          <p:cNvPr id="1031" name="Picture 775" descr="C:\WINNT\Profiles\sstecchi\Desktop\Clipart\County Logos\Sigcolor2.WMF">
            <a:extLst>
              <a:ext uri="{FF2B5EF4-FFF2-40B4-BE49-F238E27FC236}">
                <a16:creationId xmlns:a16="http://schemas.microsoft.com/office/drawing/2014/main" id="{149F154D-ABC4-4AC7-8447-4763D8C35C13}"/>
              </a:ext>
            </a:extLst>
          </p:cNvPr>
          <p:cNvPicPr>
            <a:picLocks noChangeArrowheads="1"/>
          </p:cNvPicPr>
          <p:nvPr userDrawn="1"/>
        </p:nvPicPr>
        <p:blipFill>
          <a:blip r:embed="rId13" cstate="screen">
            <a:lum bright="10000" contrast="-16000"/>
            <a:extLst>
              <a:ext uri="{28A0092B-C50C-407E-A947-70E740481C1C}">
                <a14:useLocalDpi xmlns:a14="http://schemas.microsoft.com/office/drawing/2010/main"/>
              </a:ext>
            </a:extLst>
          </a:blip>
          <a:srcRect/>
          <a:stretch>
            <a:fillRect/>
          </a:stretch>
        </p:blipFill>
        <p:spPr bwMode="auto">
          <a:xfrm>
            <a:off x="95250" y="190500"/>
            <a:ext cx="10064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AA74CFB-B6C6-6108-03FF-17AFD0BEF5A9}"/>
              </a:ext>
            </a:extLst>
          </p:cNvPr>
          <p:cNvSpPr txBox="1"/>
          <p:nvPr userDrawn="1"/>
        </p:nvSpPr>
        <p:spPr>
          <a:xfrm>
            <a:off x="11692464" y="762000"/>
            <a:ext cx="436338" cy="338554"/>
          </a:xfrm>
          <a:prstGeom prst="rect">
            <a:avLst/>
          </a:prstGeom>
          <a:noFill/>
        </p:spPr>
        <p:txBody>
          <a:bodyPr wrap="none" rtlCol="0">
            <a:spAutoFit/>
          </a:bodyPr>
          <a:lstStyle/>
          <a:p>
            <a:fld id="{91C74683-1927-41CF-B827-DAF3E491B51B}" type="slidenum">
              <a:rPr lang="en-US" sz="1600" b="1" smtClean="0">
                <a:solidFill>
                  <a:schemeClr val="bg1"/>
                </a:solidFill>
              </a:rPr>
              <a:t>‹#›</a:t>
            </a:fld>
            <a:endParaRPr lang="en-US" sz="1600" b="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4474" r:id="rId1"/>
    <p:sldLayoutId id="2147484468" r:id="rId2"/>
    <p:sldLayoutId id="2147484476" r:id="rId3"/>
    <p:sldLayoutId id="2147484470" r:id="rId4"/>
    <p:sldLayoutId id="2147484471" r:id="rId5"/>
    <p:sldLayoutId id="2147484472" r:id="rId6"/>
    <p:sldLayoutId id="2147484473" r:id="rId7"/>
    <p:sldLayoutId id="2147484475" r:id="rId8"/>
    <p:sldLayoutId id="2147484469" r:id="rId9"/>
    <p:sldLayoutId id="2147484487" r:id="rId10"/>
    <p:sldLayoutId id="2147484486" r:id="rId11"/>
  </p:sldLayoutIdLst>
  <p:hf hdr="0" ftr="0" dt="0"/>
  <p:txStyles>
    <p:titleStyle>
      <a:lvl1pPr algn="l" rtl="0" eaLnBrk="0" fontAlgn="base" hangingPunct="0">
        <a:spcBef>
          <a:spcPct val="0"/>
        </a:spcBef>
        <a:spcAft>
          <a:spcPct val="0"/>
        </a:spcAft>
        <a:defRPr sz="4000" b="1" kern="1200">
          <a:solidFill>
            <a:srgbClr val="FFEB4B"/>
          </a:solidFill>
          <a:effectLst>
            <a:outerShdw blurRad="38100" dist="38100" dir="2700000" algn="tl">
              <a:srgbClr val="000000">
                <a:alpha val="43137"/>
              </a:srgbClr>
            </a:outerShdw>
          </a:effectLst>
          <a:latin typeface="+mj-lt"/>
          <a:ea typeface="Verdana" pitchFamily="34" charset="0"/>
          <a:cs typeface="Verdana" pitchFamily="34" charset="0"/>
        </a:defRPr>
      </a:lvl1pPr>
      <a:lvl2pPr algn="l" rtl="0" eaLnBrk="0" fontAlgn="base" hangingPunct="0">
        <a:spcBef>
          <a:spcPct val="0"/>
        </a:spcBef>
        <a:spcAft>
          <a:spcPct val="0"/>
        </a:spcAft>
        <a:defRPr sz="4000" b="1">
          <a:solidFill>
            <a:srgbClr val="FFEB4B"/>
          </a:solidFill>
          <a:latin typeface="Calibri" panose="020F0502020204030204" pitchFamily="34" charset="0"/>
          <a:ea typeface="Verdana" panose="020B0604030504040204" pitchFamily="34" charset="0"/>
          <a:cs typeface="Verdana" panose="020B0604030504040204" pitchFamily="34" charset="0"/>
        </a:defRPr>
      </a:lvl2pPr>
      <a:lvl3pPr algn="l" rtl="0" eaLnBrk="0" fontAlgn="base" hangingPunct="0">
        <a:spcBef>
          <a:spcPct val="0"/>
        </a:spcBef>
        <a:spcAft>
          <a:spcPct val="0"/>
        </a:spcAft>
        <a:defRPr sz="4000" b="1">
          <a:solidFill>
            <a:srgbClr val="FFEB4B"/>
          </a:solidFill>
          <a:latin typeface="Calibri" panose="020F0502020204030204" pitchFamily="34" charset="0"/>
          <a:ea typeface="Verdana" panose="020B0604030504040204" pitchFamily="34" charset="0"/>
          <a:cs typeface="Verdana" panose="020B0604030504040204" pitchFamily="34" charset="0"/>
        </a:defRPr>
      </a:lvl3pPr>
      <a:lvl4pPr algn="l" rtl="0" eaLnBrk="0" fontAlgn="base" hangingPunct="0">
        <a:spcBef>
          <a:spcPct val="0"/>
        </a:spcBef>
        <a:spcAft>
          <a:spcPct val="0"/>
        </a:spcAft>
        <a:defRPr sz="4000" b="1">
          <a:solidFill>
            <a:srgbClr val="FFEB4B"/>
          </a:solidFill>
          <a:latin typeface="Calibri" panose="020F0502020204030204" pitchFamily="34" charset="0"/>
          <a:ea typeface="Verdana" panose="020B0604030504040204" pitchFamily="34" charset="0"/>
          <a:cs typeface="Verdana" panose="020B0604030504040204" pitchFamily="34" charset="0"/>
        </a:defRPr>
      </a:lvl4pPr>
      <a:lvl5pPr algn="l" rtl="0" eaLnBrk="0" fontAlgn="base" hangingPunct="0">
        <a:spcBef>
          <a:spcPct val="0"/>
        </a:spcBef>
        <a:spcAft>
          <a:spcPct val="0"/>
        </a:spcAft>
        <a:defRPr sz="4000" b="1">
          <a:solidFill>
            <a:srgbClr val="FFEB4B"/>
          </a:solidFill>
          <a:latin typeface="Calibri" panose="020F0502020204030204" pitchFamily="34" charset="0"/>
          <a:ea typeface="Verdana" panose="020B0604030504040204" pitchFamily="34" charset="0"/>
          <a:cs typeface="Verdana" panose="020B0604030504040204" pitchFamily="34" charset="0"/>
        </a:defRPr>
      </a:lvl5pPr>
      <a:lvl6pPr marL="457200" algn="l" rtl="0" eaLnBrk="1" fontAlgn="base" hangingPunct="1">
        <a:spcBef>
          <a:spcPct val="0"/>
        </a:spcBef>
        <a:spcAft>
          <a:spcPct val="0"/>
        </a:spcAft>
        <a:defRPr sz="4000" b="1">
          <a:solidFill>
            <a:srgbClr val="FFEB4B"/>
          </a:solidFill>
          <a:latin typeface="Century Gothic" pitchFamily="34" charset="0"/>
        </a:defRPr>
      </a:lvl6pPr>
      <a:lvl7pPr marL="914400" algn="l" rtl="0" eaLnBrk="1" fontAlgn="base" hangingPunct="1">
        <a:spcBef>
          <a:spcPct val="0"/>
        </a:spcBef>
        <a:spcAft>
          <a:spcPct val="0"/>
        </a:spcAft>
        <a:defRPr sz="4000" b="1">
          <a:solidFill>
            <a:srgbClr val="FFEB4B"/>
          </a:solidFill>
          <a:latin typeface="Century Gothic" pitchFamily="34" charset="0"/>
        </a:defRPr>
      </a:lvl7pPr>
      <a:lvl8pPr marL="1371600" algn="l" rtl="0" eaLnBrk="1" fontAlgn="base" hangingPunct="1">
        <a:spcBef>
          <a:spcPct val="0"/>
        </a:spcBef>
        <a:spcAft>
          <a:spcPct val="0"/>
        </a:spcAft>
        <a:defRPr sz="4000" b="1">
          <a:solidFill>
            <a:srgbClr val="FFEB4B"/>
          </a:solidFill>
          <a:latin typeface="Century Gothic" pitchFamily="34" charset="0"/>
        </a:defRPr>
      </a:lvl8pPr>
      <a:lvl9pPr marL="1828800" algn="l" rtl="0" eaLnBrk="1" fontAlgn="base" hangingPunct="1">
        <a:spcBef>
          <a:spcPct val="0"/>
        </a:spcBef>
        <a:spcAft>
          <a:spcPct val="0"/>
        </a:spcAft>
        <a:defRPr sz="4000" b="1">
          <a:solidFill>
            <a:srgbClr val="FFEB4B"/>
          </a:solidFill>
          <a:latin typeface="Century Gothic" pitchFamily="34" charset="0"/>
        </a:defRPr>
      </a:lvl9pPr>
    </p:titleStyle>
    <p:bodyStyle>
      <a:lvl1pPr marL="228600" indent="-228600" algn="l" rtl="0" eaLnBrk="0" fontAlgn="base" hangingPunct="0">
        <a:spcBef>
          <a:spcPts val="600"/>
        </a:spcBef>
        <a:spcAft>
          <a:spcPct val="0"/>
        </a:spcAft>
        <a:buClr>
          <a:schemeClr val="bg1"/>
        </a:buClr>
        <a:buFont typeface="Wingdings" panose="05000000000000000000" pitchFamily="2" charset="2"/>
        <a:buChar char="§"/>
        <a:defRPr sz="3200" b="1" kern="1200">
          <a:solidFill>
            <a:schemeClr val="bg1"/>
          </a:solidFill>
          <a:latin typeface="+mj-lt"/>
          <a:ea typeface="Verdana" pitchFamily="34" charset="0"/>
          <a:cs typeface="Verdana" pitchFamily="34" charset="0"/>
        </a:defRPr>
      </a:lvl1pPr>
      <a:lvl2pPr marL="457200" indent="-228600" algn="l" rtl="0" eaLnBrk="0" fontAlgn="base" hangingPunct="0">
        <a:spcBef>
          <a:spcPts val="600"/>
        </a:spcBef>
        <a:spcAft>
          <a:spcPct val="0"/>
        </a:spcAft>
        <a:buClr>
          <a:schemeClr val="bg1"/>
        </a:buClr>
        <a:buFont typeface="Arial" panose="020B0604020202020204" pitchFamily="34" charset="0"/>
        <a:buChar char="–"/>
        <a:defRPr sz="2800" b="1" kern="1200">
          <a:solidFill>
            <a:schemeClr val="bg1"/>
          </a:solidFill>
          <a:latin typeface="Verdana" pitchFamily="34" charset="0"/>
          <a:ea typeface="Verdana" pitchFamily="34" charset="0"/>
          <a:cs typeface="Verdana" pitchFamily="34" charset="0"/>
        </a:defRPr>
      </a:lvl2pPr>
      <a:lvl3pPr marL="685800" indent="-228600" algn="l" rtl="0" eaLnBrk="0" fontAlgn="base" hangingPunct="0">
        <a:spcBef>
          <a:spcPts val="600"/>
        </a:spcBef>
        <a:spcAft>
          <a:spcPct val="0"/>
        </a:spcAft>
        <a:buClr>
          <a:schemeClr val="bg1"/>
        </a:buClr>
        <a:buFont typeface="Arial" panose="020B0604020202020204" pitchFamily="34" charset="0"/>
        <a:buChar char="•"/>
        <a:defRPr sz="2400" b="1" kern="1200">
          <a:solidFill>
            <a:schemeClr val="bg1"/>
          </a:solidFill>
          <a:latin typeface="Verdana" pitchFamily="34" charset="0"/>
          <a:ea typeface="Verdana" pitchFamily="34" charset="0"/>
          <a:cs typeface="Verdana" pitchFamily="34" charset="0"/>
        </a:defRPr>
      </a:lvl3pPr>
      <a:lvl4pPr marL="914400" indent="-228600" algn="l" rtl="0" eaLnBrk="0" fontAlgn="base" hangingPunct="0">
        <a:spcBef>
          <a:spcPts val="600"/>
        </a:spcBef>
        <a:spcAft>
          <a:spcPct val="0"/>
        </a:spcAft>
        <a:buClr>
          <a:schemeClr val="bg1"/>
        </a:buClr>
        <a:buFont typeface="Arial" panose="020B0604020202020204" pitchFamily="34" charset="0"/>
        <a:buChar char="–"/>
        <a:defRPr sz="2000" b="1" kern="1200">
          <a:solidFill>
            <a:schemeClr val="bg1"/>
          </a:solidFill>
          <a:latin typeface="Verdana" pitchFamily="34" charset="0"/>
          <a:ea typeface="Verdana" pitchFamily="34" charset="0"/>
          <a:cs typeface="Verdana" pitchFamily="34" charset="0"/>
        </a:defRPr>
      </a:lvl4pPr>
      <a:lvl5pPr marL="1143000" indent="-228600" algn="l" rtl="0" eaLnBrk="0" fontAlgn="base" hangingPunct="0">
        <a:spcBef>
          <a:spcPts val="600"/>
        </a:spcBef>
        <a:spcAft>
          <a:spcPct val="0"/>
        </a:spcAft>
        <a:buClr>
          <a:schemeClr val="bg1"/>
        </a:buClr>
        <a:buFont typeface="Arial" panose="020B0604020202020204" pitchFamily="34" charset="0"/>
        <a:buChar char="»"/>
        <a:defRPr sz="2000" b="1" kern="1200">
          <a:solidFill>
            <a:schemeClr val="bg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8.png"/><Relationship Id="rId5" Type="http://schemas.openxmlformats.org/officeDocument/2006/relationships/diagramQuickStyle" Target="../diagrams/quickStyle1.xml"/><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B952B-5DCD-46B6-B6F5-46E566B9B3FB}"/>
              </a:ext>
            </a:extLst>
          </p:cNvPr>
          <p:cNvSpPr>
            <a:spLocks noGrp="1"/>
          </p:cNvSpPr>
          <p:nvPr>
            <p:ph type="ctrTitle"/>
          </p:nvPr>
        </p:nvSpPr>
        <p:spPr>
          <a:xfrm>
            <a:off x="416698" y="2214350"/>
            <a:ext cx="11125200" cy="1470025"/>
          </a:xfrm>
        </p:spPr>
        <p:txBody>
          <a:bodyPr/>
          <a:lstStyle/>
          <a:p>
            <a:br>
              <a:rPr lang="en-US" dirty="0"/>
            </a:br>
            <a:br>
              <a:rPr lang="en-US" dirty="0"/>
            </a:br>
            <a:br>
              <a:rPr lang="en-US" dirty="0"/>
            </a:br>
            <a:br>
              <a:rPr lang="en-US" dirty="0"/>
            </a:br>
            <a:r>
              <a:rPr lang="en-US" sz="4800" dirty="0"/>
              <a:t>Orange County </a:t>
            </a:r>
            <a:br>
              <a:rPr lang="en-US" sz="4800" dirty="0"/>
            </a:br>
            <a:r>
              <a:rPr lang="en-US" sz="4800" dirty="0"/>
              <a:t>Groundwater Vulnerability</a:t>
            </a:r>
            <a:br>
              <a:rPr lang="en-US" sz="4800" dirty="0"/>
            </a:br>
            <a:r>
              <a:rPr lang="en-US" sz="4800" dirty="0"/>
              <a:t>Assessment</a:t>
            </a:r>
            <a:br>
              <a:rPr lang="en-US" sz="4800" dirty="0"/>
            </a:br>
            <a:br>
              <a:rPr lang="en-US" dirty="0"/>
            </a:br>
            <a:r>
              <a:rPr lang="en-US" sz="4400" i="1" dirty="0"/>
              <a:t>Work Session</a:t>
            </a:r>
            <a:br>
              <a:rPr lang="en-US" dirty="0">
                <a:highlight>
                  <a:srgbClr val="FFFF00"/>
                </a:highlight>
              </a:rPr>
            </a:br>
            <a:endParaRPr lang="en-US" dirty="0">
              <a:highlight>
                <a:srgbClr val="FFFF00"/>
              </a:highlight>
            </a:endParaRPr>
          </a:p>
        </p:txBody>
      </p:sp>
      <p:sp>
        <p:nvSpPr>
          <p:cNvPr id="3" name="Subtitle 2">
            <a:extLst>
              <a:ext uri="{FF2B5EF4-FFF2-40B4-BE49-F238E27FC236}">
                <a16:creationId xmlns:a16="http://schemas.microsoft.com/office/drawing/2014/main" id="{605B3AF7-69E3-47EA-A59A-9C593153007F}"/>
              </a:ext>
            </a:extLst>
          </p:cNvPr>
          <p:cNvSpPr>
            <a:spLocks noGrp="1"/>
          </p:cNvSpPr>
          <p:nvPr>
            <p:ph type="subTitle" idx="1"/>
          </p:nvPr>
        </p:nvSpPr>
        <p:spPr>
          <a:xfrm>
            <a:off x="1828800" y="1189703"/>
            <a:ext cx="8534400" cy="919753"/>
          </a:xfrm>
        </p:spPr>
        <p:txBody>
          <a:bodyPr/>
          <a:lstStyle/>
          <a:p>
            <a:r>
              <a:rPr lang="en-US" sz="2400" dirty="0"/>
              <a:t>Orange County Board of County Commissioners</a:t>
            </a:r>
          </a:p>
        </p:txBody>
      </p:sp>
      <p:sp>
        <p:nvSpPr>
          <p:cNvPr id="6148" name="Text Placeholder 3">
            <a:extLst>
              <a:ext uri="{FF2B5EF4-FFF2-40B4-BE49-F238E27FC236}">
                <a16:creationId xmlns:a16="http://schemas.microsoft.com/office/drawing/2014/main" id="{E7F25F2B-6773-4E56-A335-686B4F9D8D94}"/>
              </a:ext>
            </a:extLst>
          </p:cNvPr>
          <p:cNvSpPr>
            <a:spLocks noGrp="1"/>
          </p:cNvSpPr>
          <p:nvPr>
            <p:ph type="body" sz="quarter" idx="10"/>
          </p:nvPr>
        </p:nvSpPr>
        <p:spPr>
          <a:xfrm>
            <a:off x="2540000" y="5867400"/>
            <a:ext cx="7112000" cy="457200"/>
          </a:xfrm>
        </p:spPr>
        <p:txBody>
          <a:bodyPr/>
          <a:lstStyle/>
          <a:p>
            <a:r>
              <a:rPr lang="en-US" altLang="en-US" dirty="0"/>
              <a:t>June 6,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18278-F3F4-4CAC-A34A-A678DEC724F7}"/>
              </a:ext>
            </a:extLst>
          </p:cNvPr>
          <p:cNvSpPr>
            <a:spLocks noGrp="1"/>
          </p:cNvSpPr>
          <p:nvPr>
            <p:ph type="title"/>
          </p:nvPr>
        </p:nvSpPr>
        <p:spPr/>
        <p:txBody>
          <a:bodyPr/>
          <a:lstStyle/>
          <a:p>
            <a:r>
              <a:rPr lang="en-US" dirty="0"/>
              <a:t>Groundwater Vulnerability Assessment</a:t>
            </a:r>
          </a:p>
        </p:txBody>
      </p:sp>
      <p:sp>
        <p:nvSpPr>
          <p:cNvPr id="3" name="Content Placeholder 2">
            <a:extLst>
              <a:ext uri="{FF2B5EF4-FFF2-40B4-BE49-F238E27FC236}">
                <a16:creationId xmlns:a16="http://schemas.microsoft.com/office/drawing/2014/main" id="{12784B08-71DE-48A3-AC2B-812A5319F856}"/>
              </a:ext>
            </a:extLst>
          </p:cNvPr>
          <p:cNvSpPr>
            <a:spLocks noGrp="1"/>
          </p:cNvSpPr>
          <p:nvPr>
            <p:ph idx="1"/>
          </p:nvPr>
        </p:nvSpPr>
        <p:spPr/>
        <p:txBody>
          <a:bodyPr/>
          <a:lstStyle/>
          <a:p>
            <a:pPr marL="0" indent="0">
              <a:buNone/>
            </a:pPr>
            <a:r>
              <a:rPr lang="en-US" dirty="0">
                <a:solidFill>
                  <a:srgbClr val="FFEB4B"/>
                </a:solidFill>
              </a:rPr>
              <a:t>GVA Methodology</a:t>
            </a:r>
          </a:p>
          <a:p>
            <a:pPr marL="685800" lvl="1" indent="-457200">
              <a:buFont typeface="+mj-lt"/>
              <a:buAutoNum type="arabicPeriod"/>
            </a:pPr>
            <a:r>
              <a:rPr lang="en-US" dirty="0">
                <a:sym typeface="Wingdings" panose="05000000000000000000" pitchFamily="2" charset="2"/>
              </a:rPr>
              <a:t>Determine categories of groundwater areas that are more vulnerable, vulnerable, or less vulnerable to contamination from septic systems (based on the 2005 FGS FAVA model).</a:t>
            </a:r>
          </a:p>
          <a:p>
            <a:pPr marL="685800" lvl="1" indent="-457200">
              <a:buFont typeface="+mj-lt"/>
              <a:buAutoNum type="arabicPeriod"/>
            </a:pPr>
            <a:r>
              <a:rPr lang="en-US" dirty="0">
                <a:sym typeface="Wingdings" panose="05000000000000000000" pitchFamily="2" charset="2"/>
              </a:rPr>
              <a:t>Rank subdivisions by their potential to discharge septic system nutrients to groundwater or water bodies</a:t>
            </a:r>
          </a:p>
          <a:p>
            <a:pPr marL="685800" lvl="1" indent="-457200">
              <a:buFont typeface="+mj-lt"/>
              <a:buAutoNum type="arabicPeriod"/>
            </a:pPr>
            <a:r>
              <a:rPr lang="en-US" dirty="0">
                <a:sym typeface="Wingdings" panose="05000000000000000000" pitchFamily="2" charset="2"/>
              </a:rPr>
              <a:t>Create a list of waterbodies of interest and establish their capture zones and how long it takes nutrients to reach the waterbody</a:t>
            </a:r>
          </a:p>
          <a:p>
            <a:pPr marL="685800" lvl="1" indent="-457200">
              <a:buFont typeface="+mj-lt"/>
              <a:buAutoNum type="arabicPeriod"/>
            </a:pPr>
            <a:r>
              <a:rPr lang="en-US" dirty="0">
                <a:sym typeface="Wingdings" panose="05000000000000000000" pitchFamily="2" charset="2"/>
              </a:rPr>
              <a:t>Identify Orange County </a:t>
            </a:r>
            <a:r>
              <a:rPr lang="en-US" sz="3000" dirty="0">
                <a:sym typeface="Wingdings" panose="05000000000000000000" pitchFamily="2" charset="2"/>
              </a:rPr>
              <a:t>P</a:t>
            </a:r>
            <a:r>
              <a:rPr lang="en-US" dirty="0">
                <a:sym typeface="Wingdings" panose="05000000000000000000" pitchFamily="2" charset="2"/>
              </a:rPr>
              <a:t>riority </a:t>
            </a:r>
            <a:r>
              <a:rPr lang="en-US" sz="3000" dirty="0">
                <a:sym typeface="Wingdings" panose="05000000000000000000" pitchFamily="2" charset="2"/>
              </a:rPr>
              <a:t>V</a:t>
            </a:r>
            <a:r>
              <a:rPr lang="en-US" dirty="0">
                <a:sym typeface="Wingdings" panose="05000000000000000000" pitchFamily="2" charset="2"/>
              </a:rPr>
              <a:t>ulnerability </a:t>
            </a:r>
            <a:r>
              <a:rPr lang="en-US" sz="3000" dirty="0">
                <a:sym typeface="Wingdings" panose="05000000000000000000" pitchFamily="2" charset="2"/>
              </a:rPr>
              <a:t>A</a:t>
            </a:r>
            <a:r>
              <a:rPr lang="en-US" dirty="0">
                <a:sym typeface="Wingdings" panose="05000000000000000000" pitchFamily="2" charset="2"/>
              </a:rPr>
              <a:t>reas (PVAs) by merging subdivision septic sources and waterbody influence zones</a:t>
            </a:r>
          </a:p>
          <a:p>
            <a:pPr marL="228600" lvl="1" indent="0">
              <a:buNone/>
            </a:pPr>
            <a:endParaRPr lang="en-US" sz="2600" dirty="0"/>
          </a:p>
        </p:txBody>
      </p:sp>
    </p:spTree>
    <p:extLst>
      <p:ext uri="{BB962C8B-B14F-4D97-AF65-F5344CB8AC3E}">
        <p14:creationId xmlns:p14="http://schemas.microsoft.com/office/powerpoint/2010/main" val="1531058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C9B86D-BAAD-6A14-C31E-82A6E935C385}"/>
              </a:ext>
            </a:extLst>
          </p:cNvPr>
          <p:cNvSpPr>
            <a:spLocks noGrp="1"/>
          </p:cNvSpPr>
          <p:nvPr>
            <p:ph type="title"/>
          </p:nvPr>
        </p:nvSpPr>
        <p:spPr/>
        <p:txBody>
          <a:bodyPr/>
          <a:lstStyle/>
          <a:p>
            <a:r>
              <a:rPr lang="en-US" dirty="0"/>
              <a:t>Groundwater </a:t>
            </a:r>
            <a:r>
              <a:rPr lang="en-US" sz="4000" dirty="0">
                <a:solidFill>
                  <a:srgbClr val="FFEB4B"/>
                </a:solidFill>
              </a:rPr>
              <a:t>Vulnerability Assessment</a:t>
            </a:r>
          </a:p>
        </p:txBody>
      </p:sp>
      <p:sp>
        <p:nvSpPr>
          <p:cNvPr id="16" name="Content Placeholder 2">
            <a:extLst>
              <a:ext uri="{FF2B5EF4-FFF2-40B4-BE49-F238E27FC236}">
                <a16:creationId xmlns:a16="http://schemas.microsoft.com/office/drawing/2014/main" id="{3C3A2E75-90E9-1F4D-A81D-F96F4DF2FEE1}"/>
              </a:ext>
            </a:extLst>
          </p:cNvPr>
          <p:cNvSpPr txBox="1">
            <a:spLocks/>
          </p:cNvSpPr>
          <p:nvPr/>
        </p:nvSpPr>
        <p:spPr bwMode="auto">
          <a:xfrm>
            <a:off x="304801" y="1335386"/>
            <a:ext cx="4898376"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28600" indent="-228600" algn="l" rtl="0" eaLnBrk="0" fontAlgn="base" hangingPunct="0">
              <a:spcBef>
                <a:spcPts val="600"/>
              </a:spcBef>
              <a:spcAft>
                <a:spcPct val="0"/>
              </a:spcAft>
              <a:buClr>
                <a:schemeClr val="bg1"/>
              </a:buClr>
              <a:buFont typeface="Wingdings" panose="05000000000000000000" pitchFamily="2" charset="2"/>
              <a:buChar char="§"/>
              <a:defRPr sz="3200" b="1" kern="1200">
                <a:solidFill>
                  <a:schemeClr val="bg1"/>
                </a:solidFill>
                <a:latin typeface="+mj-lt"/>
                <a:ea typeface="Verdana" pitchFamily="34" charset="0"/>
                <a:cs typeface="Verdana" pitchFamily="34" charset="0"/>
              </a:defRPr>
            </a:lvl1pPr>
            <a:lvl2pPr marL="457200" indent="-228600" algn="l" rtl="0" eaLnBrk="0" fontAlgn="base" hangingPunct="0">
              <a:spcBef>
                <a:spcPts val="600"/>
              </a:spcBef>
              <a:spcAft>
                <a:spcPct val="0"/>
              </a:spcAft>
              <a:buClr>
                <a:schemeClr val="bg1"/>
              </a:buClr>
              <a:buFont typeface="Arial" panose="020B0604020202020204" pitchFamily="34" charset="0"/>
              <a:buChar char="–"/>
              <a:defRPr sz="2800" b="1" kern="1200">
                <a:solidFill>
                  <a:schemeClr val="bg1"/>
                </a:solidFill>
                <a:latin typeface="+mj-lt"/>
                <a:ea typeface="Verdana" pitchFamily="34" charset="0"/>
                <a:cs typeface="Verdana" pitchFamily="34" charset="0"/>
              </a:defRPr>
            </a:lvl2pPr>
            <a:lvl3pPr marL="685800" indent="-228600" algn="l" rtl="0" eaLnBrk="0" fontAlgn="base" hangingPunct="0">
              <a:spcBef>
                <a:spcPts val="600"/>
              </a:spcBef>
              <a:spcAft>
                <a:spcPct val="0"/>
              </a:spcAft>
              <a:buClr>
                <a:schemeClr val="bg1"/>
              </a:buClr>
              <a:buFont typeface="Arial" panose="020B0604020202020204" pitchFamily="34" charset="0"/>
              <a:buChar char="•"/>
              <a:defRPr sz="2400" b="1" kern="1200">
                <a:solidFill>
                  <a:schemeClr val="bg1"/>
                </a:solidFill>
                <a:latin typeface="+mj-lt"/>
                <a:ea typeface="Verdana" pitchFamily="34" charset="0"/>
                <a:cs typeface="Verdana" pitchFamily="34" charset="0"/>
              </a:defRPr>
            </a:lvl3pPr>
            <a:lvl4pPr marL="914400" indent="-228600" algn="l" rtl="0" eaLnBrk="0" fontAlgn="base" hangingPunct="0">
              <a:spcBef>
                <a:spcPts val="600"/>
              </a:spcBef>
              <a:spcAft>
                <a:spcPct val="0"/>
              </a:spcAft>
              <a:buClr>
                <a:schemeClr val="bg1"/>
              </a:buClr>
              <a:buFont typeface="Arial" panose="020B0604020202020204" pitchFamily="34" charset="0"/>
              <a:buChar char="–"/>
              <a:defRPr sz="2000" b="1" kern="1200">
                <a:solidFill>
                  <a:schemeClr val="bg1"/>
                </a:solidFill>
                <a:latin typeface="+mj-lt"/>
                <a:ea typeface="Verdana" pitchFamily="34" charset="0"/>
                <a:cs typeface="Verdana" pitchFamily="34" charset="0"/>
              </a:defRPr>
            </a:lvl4pPr>
            <a:lvl5pPr marL="1143000" indent="-228600" algn="l" rtl="0" eaLnBrk="0" fontAlgn="base" hangingPunct="0">
              <a:spcBef>
                <a:spcPts val="600"/>
              </a:spcBef>
              <a:spcAft>
                <a:spcPct val="0"/>
              </a:spcAft>
              <a:buClr>
                <a:schemeClr val="bg1"/>
              </a:buClr>
              <a:buFont typeface="Arial" panose="020B0604020202020204" pitchFamily="34" charset="0"/>
              <a:buChar char="»"/>
              <a:defRPr sz="2000" b="1" kern="1200">
                <a:solidFill>
                  <a:schemeClr val="bg1"/>
                </a:solidFill>
                <a:latin typeface="+mj-lt"/>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rgbClr val="FFEB4B"/>
                </a:solidFill>
                <a:effectLst>
                  <a:outerShdw blurRad="38100" dist="38100" dir="2700000" algn="tl">
                    <a:srgbClr val="000000">
                      <a:alpha val="43137"/>
                    </a:srgbClr>
                  </a:outerShdw>
                </a:effectLst>
              </a:rPr>
              <a:t>1. Determine groundwater vulnerabilities</a:t>
            </a:r>
          </a:p>
          <a:p>
            <a:r>
              <a:rPr lang="en-US" sz="2800" dirty="0"/>
              <a:t>The vulnerability model uses data to produce a map of areas where groundwater is vulnerable to discharges from conventional septic systems</a:t>
            </a:r>
          </a:p>
          <a:p>
            <a:r>
              <a:rPr lang="en-US" sz="2800" dirty="0"/>
              <a:t>Areas where the local data combines to produce vulnerability categories</a:t>
            </a:r>
          </a:p>
          <a:p>
            <a:endParaRPr lang="en-US" sz="2400" dirty="0"/>
          </a:p>
        </p:txBody>
      </p:sp>
      <p:pic>
        <p:nvPicPr>
          <p:cNvPr id="7" name="Picture 6">
            <a:extLst>
              <a:ext uri="{FF2B5EF4-FFF2-40B4-BE49-F238E27FC236}">
                <a16:creationId xmlns:a16="http://schemas.microsoft.com/office/drawing/2014/main" id="{C5591589-7C9C-7F82-27B5-873850B426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9856" y="1784854"/>
            <a:ext cx="6247343" cy="3908005"/>
          </a:xfrm>
          <a:prstGeom prst="rect">
            <a:avLst/>
          </a:prstGeom>
          <a:ln w="19050">
            <a:solidFill>
              <a:schemeClr val="bg1"/>
            </a:solidFill>
          </a:ln>
        </p:spPr>
      </p:pic>
    </p:spTree>
    <p:extLst>
      <p:ext uri="{BB962C8B-B14F-4D97-AF65-F5344CB8AC3E}">
        <p14:creationId xmlns:p14="http://schemas.microsoft.com/office/powerpoint/2010/main" val="4046488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A8E7-19CC-A516-02AA-94C9845B1988}"/>
              </a:ext>
            </a:extLst>
          </p:cNvPr>
          <p:cNvSpPr>
            <a:spLocks noGrp="1"/>
          </p:cNvSpPr>
          <p:nvPr>
            <p:ph type="title"/>
          </p:nvPr>
        </p:nvSpPr>
        <p:spPr/>
        <p:txBody>
          <a:bodyPr/>
          <a:lstStyle/>
          <a:p>
            <a:r>
              <a:rPr lang="en-US" dirty="0"/>
              <a:t>Background</a:t>
            </a:r>
          </a:p>
        </p:txBody>
      </p:sp>
      <p:pic>
        <p:nvPicPr>
          <p:cNvPr id="8" name="Content Placeholder 7">
            <a:extLst>
              <a:ext uri="{FF2B5EF4-FFF2-40B4-BE49-F238E27FC236}">
                <a16:creationId xmlns:a16="http://schemas.microsoft.com/office/drawing/2014/main" id="{3EE28E50-8D29-5381-EE9A-93186DAFDF3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 y="0"/>
            <a:ext cx="12191999" cy="6858001"/>
          </a:xfrm>
        </p:spPr>
      </p:pic>
    </p:spTree>
    <p:extLst>
      <p:ext uri="{BB962C8B-B14F-4D97-AF65-F5344CB8AC3E}">
        <p14:creationId xmlns:p14="http://schemas.microsoft.com/office/powerpoint/2010/main" val="2037570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EB4B"/>
                </a:solidFill>
              </a:rPr>
              <a:t>Groundwater Vulnerability Assessment</a:t>
            </a:r>
            <a:endParaRPr lang="en-US" dirty="0"/>
          </a:p>
        </p:txBody>
      </p:sp>
      <p:sp>
        <p:nvSpPr>
          <p:cNvPr id="3" name="Content Placeholder 2">
            <a:extLst>
              <a:ext uri="{FF2B5EF4-FFF2-40B4-BE49-F238E27FC236}">
                <a16:creationId xmlns:a16="http://schemas.microsoft.com/office/drawing/2014/main" id="{86700A67-253D-714D-1B76-211010685D7E}"/>
              </a:ext>
            </a:extLst>
          </p:cNvPr>
          <p:cNvSpPr>
            <a:spLocks noGrp="1"/>
          </p:cNvSpPr>
          <p:nvPr>
            <p:ph idx="1"/>
          </p:nvPr>
        </p:nvSpPr>
        <p:spPr/>
        <p:txBody>
          <a:bodyPr/>
          <a:lstStyle/>
          <a:p>
            <a:pPr marL="0" indent="0">
              <a:buNone/>
            </a:pPr>
            <a:r>
              <a:rPr lang="en-US" dirty="0">
                <a:solidFill>
                  <a:srgbClr val="FFEB4B"/>
                </a:solidFill>
              </a:rPr>
              <a:t>2. Subdivision Ranking</a:t>
            </a:r>
          </a:p>
          <a:p>
            <a:r>
              <a:rPr lang="en-US" dirty="0"/>
              <a:t>Rank subdivisions by the potential for their conventional septic systems to discharge nutrients to groundwater</a:t>
            </a:r>
          </a:p>
          <a:p>
            <a:r>
              <a:rPr lang="en-US" dirty="0"/>
              <a:t>Ranked by density of conventional septic systems, distance to a water body, percent of the subdivision in an impaired watershed, etc.</a:t>
            </a:r>
          </a:p>
          <a:p>
            <a:r>
              <a:rPr lang="en-US" dirty="0"/>
              <a:t>Produce a heat map of subdivision rankings</a:t>
            </a:r>
          </a:p>
          <a:p>
            <a:endParaRPr lang="en-US" dirty="0"/>
          </a:p>
        </p:txBody>
      </p:sp>
    </p:spTree>
    <p:extLst>
      <p:ext uri="{BB962C8B-B14F-4D97-AF65-F5344CB8AC3E}">
        <p14:creationId xmlns:p14="http://schemas.microsoft.com/office/powerpoint/2010/main" val="2987198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A8E7-19CC-A516-02AA-94C9845B1988}"/>
              </a:ext>
            </a:extLst>
          </p:cNvPr>
          <p:cNvSpPr>
            <a:spLocks noGrp="1"/>
          </p:cNvSpPr>
          <p:nvPr>
            <p:ph type="title"/>
          </p:nvPr>
        </p:nvSpPr>
        <p:spPr/>
        <p:txBody>
          <a:bodyPr/>
          <a:lstStyle/>
          <a:p>
            <a:r>
              <a:rPr lang="en-US" dirty="0"/>
              <a:t>Background</a:t>
            </a:r>
          </a:p>
        </p:txBody>
      </p:sp>
      <p:pic>
        <p:nvPicPr>
          <p:cNvPr id="8" name="Content Placeholder 7">
            <a:extLst>
              <a:ext uri="{FF2B5EF4-FFF2-40B4-BE49-F238E27FC236}">
                <a16:creationId xmlns:a16="http://schemas.microsoft.com/office/drawing/2014/main" id="{3EE28E50-8D29-5381-EE9A-93186DAFDF31}"/>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p:blipFill>
        <p:spPr>
          <a:xfrm>
            <a:off x="0" y="0"/>
            <a:ext cx="12191999" cy="6858001"/>
          </a:xfrm>
        </p:spPr>
      </p:pic>
    </p:spTree>
    <p:extLst>
      <p:ext uri="{BB962C8B-B14F-4D97-AF65-F5344CB8AC3E}">
        <p14:creationId xmlns:p14="http://schemas.microsoft.com/office/powerpoint/2010/main" val="708140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D9D5F-33A2-9DE2-D44A-7C98B9CDE762}"/>
              </a:ext>
            </a:extLst>
          </p:cNvPr>
          <p:cNvSpPr>
            <a:spLocks noGrp="1"/>
          </p:cNvSpPr>
          <p:nvPr>
            <p:ph type="title"/>
          </p:nvPr>
        </p:nvSpPr>
        <p:spPr/>
        <p:txBody>
          <a:bodyPr/>
          <a:lstStyle/>
          <a:p>
            <a:r>
              <a:rPr lang="en-US" sz="4000" dirty="0">
                <a:solidFill>
                  <a:srgbClr val="FFEB4B"/>
                </a:solidFill>
              </a:rPr>
              <a:t>Groundwater Vulnerability Assessment</a:t>
            </a:r>
            <a:endParaRPr lang="en-US" dirty="0"/>
          </a:p>
        </p:txBody>
      </p:sp>
      <p:sp>
        <p:nvSpPr>
          <p:cNvPr id="3" name="Content Placeholder 2">
            <a:extLst>
              <a:ext uri="{FF2B5EF4-FFF2-40B4-BE49-F238E27FC236}">
                <a16:creationId xmlns:a16="http://schemas.microsoft.com/office/drawing/2014/main" id="{6B4EE871-3356-D20E-36E0-078504AB5018}"/>
              </a:ext>
            </a:extLst>
          </p:cNvPr>
          <p:cNvSpPr>
            <a:spLocks noGrp="1"/>
          </p:cNvSpPr>
          <p:nvPr>
            <p:ph idx="1"/>
          </p:nvPr>
        </p:nvSpPr>
        <p:spPr>
          <a:xfrm>
            <a:off x="304800" y="1371600"/>
            <a:ext cx="6313283" cy="5334000"/>
          </a:xfrm>
        </p:spPr>
        <p:txBody>
          <a:bodyPr/>
          <a:lstStyle/>
          <a:p>
            <a:pPr marL="0" indent="0" eaLnBrk="0" hangingPunct="0">
              <a:buNone/>
            </a:pPr>
            <a:r>
              <a:rPr lang="en-US" dirty="0">
                <a:solidFill>
                  <a:srgbClr val="FFEB4B"/>
                </a:solidFill>
                <a:effectLst>
                  <a:outerShdw blurRad="38100" dist="38100" dir="2700000" algn="tl">
                    <a:srgbClr val="000000">
                      <a:alpha val="43137"/>
                    </a:srgbClr>
                  </a:outerShdw>
                </a:effectLst>
                <a:sym typeface="Wingdings" panose="05000000000000000000" pitchFamily="2" charset="2"/>
              </a:rPr>
              <a:t>3. Determine waterbodies of interest and their capture zones</a:t>
            </a:r>
            <a:endParaRPr lang="en-US" dirty="0">
              <a:solidFill>
                <a:srgbClr val="FFEB4B"/>
              </a:solidFill>
              <a:effectLst>
                <a:outerShdw blurRad="38100" dist="38100" dir="2700000" algn="tl">
                  <a:srgbClr val="000000">
                    <a:alpha val="43137"/>
                  </a:srgbClr>
                </a:outerShdw>
              </a:effectLst>
            </a:endParaRPr>
          </a:p>
          <a:p>
            <a:r>
              <a:rPr lang="en-US" sz="2800" dirty="0"/>
              <a:t>A water body of interest:</a:t>
            </a:r>
          </a:p>
          <a:p>
            <a:pPr lvl="1"/>
            <a:r>
              <a:rPr lang="en-US" sz="2400" dirty="0"/>
              <a:t>Has one or more impairments, has a TMDL, is located within a BMAP, is an OFW , Is within a closed basin or known karst area</a:t>
            </a:r>
          </a:p>
          <a:p>
            <a:pPr lvl="1"/>
            <a:r>
              <a:rPr lang="en-US" sz="2400" dirty="0"/>
              <a:t>Is adjacent to areas with a high density of conventional OSTDSs</a:t>
            </a:r>
          </a:p>
          <a:p>
            <a:r>
              <a:rPr lang="en-US" sz="2800" dirty="0"/>
              <a:t>Use a regulatory groundwater model to establish capture zone and travel times to the water bodies of interest</a:t>
            </a:r>
          </a:p>
        </p:txBody>
      </p:sp>
      <p:pic>
        <p:nvPicPr>
          <p:cNvPr id="4" name="Picture 3">
            <a:extLst>
              <a:ext uri="{FF2B5EF4-FFF2-40B4-BE49-F238E27FC236}">
                <a16:creationId xmlns:a16="http://schemas.microsoft.com/office/drawing/2014/main" id="{D6E31138-B502-D736-16F0-B1280631139F}"/>
              </a:ext>
            </a:extLst>
          </p:cNvPr>
          <p:cNvPicPr>
            <a:picLocks noChangeAspect="1"/>
          </p:cNvPicPr>
          <p:nvPr/>
        </p:nvPicPr>
        <p:blipFill>
          <a:blip r:embed="rId3"/>
          <a:stretch>
            <a:fillRect/>
          </a:stretch>
        </p:blipFill>
        <p:spPr>
          <a:xfrm>
            <a:off x="6715969" y="1450676"/>
            <a:ext cx="5140912" cy="5133004"/>
          </a:xfrm>
          <a:prstGeom prst="rect">
            <a:avLst/>
          </a:prstGeom>
        </p:spPr>
      </p:pic>
      <p:sp>
        <p:nvSpPr>
          <p:cNvPr id="5" name="TextBox 4">
            <a:extLst>
              <a:ext uri="{FF2B5EF4-FFF2-40B4-BE49-F238E27FC236}">
                <a16:creationId xmlns:a16="http://schemas.microsoft.com/office/drawing/2014/main" id="{5E372634-B5A9-6E7E-D02F-53C73A2BF271}"/>
              </a:ext>
            </a:extLst>
          </p:cNvPr>
          <p:cNvSpPr txBox="1"/>
          <p:nvPr/>
        </p:nvSpPr>
        <p:spPr>
          <a:xfrm>
            <a:off x="6867331" y="1492898"/>
            <a:ext cx="1772816" cy="523220"/>
          </a:xfrm>
          <a:prstGeom prst="rect">
            <a:avLst/>
          </a:prstGeom>
          <a:solidFill>
            <a:schemeClr val="bg1">
              <a:lumMod val="95000"/>
            </a:schemeClr>
          </a:solidFill>
        </p:spPr>
        <p:txBody>
          <a:bodyPr wrap="square" rtlCol="0">
            <a:spAutoFit/>
          </a:bodyPr>
          <a:lstStyle/>
          <a:p>
            <a:endParaRPr lang="en-US" sz="2800" b="1" dirty="0">
              <a:solidFill>
                <a:schemeClr val="bg1"/>
              </a:solidFill>
            </a:endParaRPr>
          </a:p>
        </p:txBody>
      </p:sp>
    </p:spTree>
    <p:extLst>
      <p:ext uri="{BB962C8B-B14F-4D97-AF65-F5344CB8AC3E}">
        <p14:creationId xmlns:p14="http://schemas.microsoft.com/office/powerpoint/2010/main" val="2063639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A8E7-19CC-A516-02AA-94C9845B1988}"/>
              </a:ext>
            </a:extLst>
          </p:cNvPr>
          <p:cNvSpPr>
            <a:spLocks noGrp="1"/>
          </p:cNvSpPr>
          <p:nvPr>
            <p:ph type="title"/>
          </p:nvPr>
        </p:nvSpPr>
        <p:spPr/>
        <p:txBody>
          <a:bodyPr/>
          <a:lstStyle/>
          <a:p>
            <a:r>
              <a:rPr lang="en-US" dirty="0"/>
              <a:t>Background</a:t>
            </a:r>
          </a:p>
        </p:txBody>
      </p:sp>
      <p:pic>
        <p:nvPicPr>
          <p:cNvPr id="8" name="Content Placeholder 7">
            <a:extLst>
              <a:ext uri="{FF2B5EF4-FFF2-40B4-BE49-F238E27FC236}">
                <a16:creationId xmlns:a16="http://schemas.microsoft.com/office/drawing/2014/main" id="{3EE28E50-8D29-5381-EE9A-93186DAFDF3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1999" cy="6858001"/>
          </a:xfrm>
        </p:spPr>
      </p:pic>
    </p:spTree>
    <p:extLst>
      <p:ext uri="{BB962C8B-B14F-4D97-AF65-F5344CB8AC3E}">
        <p14:creationId xmlns:p14="http://schemas.microsoft.com/office/powerpoint/2010/main" val="2441291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D9D5F-33A2-9DE2-D44A-7C98B9CDE762}"/>
              </a:ext>
            </a:extLst>
          </p:cNvPr>
          <p:cNvSpPr>
            <a:spLocks noGrp="1"/>
          </p:cNvSpPr>
          <p:nvPr>
            <p:ph type="title"/>
          </p:nvPr>
        </p:nvSpPr>
        <p:spPr/>
        <p:txBody>
          <a:bodyPr/>
          <a:lstStyle/>
          <a:p>
            <a:r>
              <a:rPr lang="en-US" sz="4000" dirty="0">
                <a:solidFill>
                  <a:srgbClr val="FFEB4B"/>
                </a:solidFill>
              </a:rPr>
              <a:t>Groundwater Vulnerability Assessment</a:t>
            </a:r>
            <a:endParaRPr lang="en-US" dirty="0"/>
          </a:p>
        </p:txBody>
      </p:sp>
      <p:graphicFrame>
        <p:nvGraphicFramePr>
          <p:cNvPr id="19" name="Diagram 18">
            <a:extLst>
              <a:ext uri="{FF2B5EF4-FFF2-40B4-BE49-F238E27FC236}">
                <a16:creationId xmlns:a16="http://schemas.microsoft.com/office/drawing/2014/main" id="{8E54D590-6137-B1D3-7152-6DEDD5275ED1}"/>
              </a:ext>
            </a:extLst>
          </p:cNvPr>
          <p:cNvGraphicFramePr/>
          <p:nvPr>
            <p:extLst>
              <p:ext uri="{D42A27DB-BD31-4B8C-83A1-F6EECF244321}">
                <p14:modId xmlns:p14="http://schemas.microsoft.com/office/powerpoint/2010/main" val="331278403"/>
              </p:ext>
            </p:extLst>
          </p:nvPr>
        </p:nvGraphicFramePr>
        <p:xfrm>
          <a:off x="628523" y="1738834"/>
          <a:ext cx="10896600" cy="2092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descr="A picture containing text, tree, screenshot, house&#10;&#10;Description automatically generated">
            <a:extLst>
              <a:ext uri="{FF2B5EF4-FFF2-40B4-BE49-F238E27FC236}">
                <a16:creationId xmlns:a16="http://schemas.microsoft.com/office/drawing/2014/main" id="{BFBD997D-3A94-3663-9BDE-768A98721D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9337" y="4427556"/>
            <a:ext cx="2845650" cy="2092093"/>
          </a:xfrm>
          <a:prstGeom prst="rect">
            <a:avLst/>
          </a:prstGeom>
        </p:spPr>
      </p:pic>
      <p:pic>
        <p:nvPicPr>
          <p:cNvPr id="21" name="Picture 20" descr="A body of water surrounded by trees&#10;&#10;Description automatically generated with medium confidence">
            <a:extLst>
              <a:ext uri="{FF2B5EF4-FFF2-40B4-BE49-F238E27FC236}">
                <a16:creationId xmlns:a16="http://schemas.microsoft.com/office/drawing/2014/main" id="{61B3C122-CB5B-D6F7-F389-424D7EE1DC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1470" y="4479769"/>
            <a:ext cx="2789457" cy="2092093"/>
          </a:xfrm>
          <a:prstGeom prst="rect">
            <a:avLst/>
          </a:prstGeom>
        </p:spPr>
      </p:pic>
      <p:pic>
        <p:nvPicPr>
          <p:cNvPr id="22" name="Picture 21">
            <a:extLst>
              <a:ext uri="{FF2B5EF4-FFF2-40B4-BE49-F238E27FC236}">
                <a16:creationId xmlns:a16="http://schemas.microsoft.com/office/drawing/2014/main" id="{1841B2D5-204A-54FD-D1C6-16DA00D37B6F}"/>
              </a:ext>
            </a:extLst>
          </p:cNvPr>
          <p:cNvPicPr>
            <a:picLocks noChangeAspect="1"/>
          </p:cNvPicPr>
          <p:nvPr/>
        </p:nvPicPr>
        <p:blipFill>
          <a:blip r:embed="rId10"/>
          <a:stretch>
            <a:fillRect/>
          </a:stretch>
        </p:blipFill>
        <p:spPr>
          <a:xfrm>
            <a:off x="9084209" y="4468357"/>
            <a:ext cx="2789458" cy="2092093"/>
          </a:xfrm>
          <a:prstGeom prst="rect">
            <a:avLst/>
          </a:prstGeom>
        </p:spPr>
      </p:pic>
      <p:pic>
        <p:nvPicPr>
          <p:cNvPr id="23" name="Picture 22">
            <a:extLst>
              <a:ext uri="{FF2B5EF4-FFF2-40B4-BE49-F238E27FC236}">
                <a16:creationId xmlns:a16="http://schemas.microsoft.com/office/drawing/2014/main" id="{D9B37A31-9121-ACE4-92A0-D0D807CB2C42}"/>
              </a:ext>
            </a:extLst>
          </p:cNvPr>
          <p:cNvPicPr>
            <a:picLocks noChangeAspect="1"/>
          </p:cNvPicPr>
          <p:nvPr/>
        </p:nvPicPr>
        <p:blipFill>
          <a:blip r:embed="rId11"/>
          <a:stretch>
            <a:fillRect/>
          </a:stretch>
        </p:blipFill>
        <p:spPr>
          <a:xfrm>
            <a:off x="274815" y="4449684"/>
            <a:ext cx="2768715" cy="2023592"/>
          </a:xfrm>
          <a:prstGeom prst="rect">
            <a:avLst/>
          </a:prstGeom>
        </p:spPr>
      </p:pic>
      <p:sp>
        <p:nvSpPr>
          <p:cNvPr id="24" name="TextBox 23">
            <a:extLst>
              <a:ext uri="{FF2B5EF4-FFF2-40B4-BE49-F238E27FC236}">
                <a16:creationId xmlns:a16="http://schemas.microsoft.com/office/drawing/2014/main" id="{3FDA867A-29B4-3390-A1EA-1D5D01FDDC09}"/>
              </a:ext>
            </a:extLst>
          </p:cNvPr>
          <p:cNvSpPr txBox="1"/>
          <p:nvPr/>
        </p:nvSpPr>
        <p:spPr>
          <a:xfrm>
            <a:off x="3206623" y="3676262"/>
            <a:ext cx="259080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Nutrients</a:t>
            </a:r>
          </a:p>
        </p:txBody>
      </p:sp>
      <p:sp>
        <p:nvSpPr>
          <p:cNvPr id="25" name="TextBox 24">
            <a:extLst>
              <a:ext uri="{FF2B5EF4-FFF2-40B4-BE49-F238E27FC236}">
                <a16:creationId xmlns:a16="http://schemas.microsoft.com/office/drawing/2014/main" id="{4B4D78A4-6254-92FF-7F6F-C61B061B40F7}"/>
              </a:ext>
            </a:extLst>
          </p:cNvPr>
          <p:cNvSpPr txBox="1"/>
          <p:nvPr/>
        </p:nvSpPr>
        <p:spPr>
          <a:xfrm>
            <a:off x="6026023" y="3664614"/>
            <a:ext cx="284480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Target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Nutrients</a:t>
            </a:r>
          </a:p>
        </p:txBody>
      </p:sp>
      <p:sp>
        <p:nvSpPr>
          <p:cNvPr id="26" name="TextBox 25">
            <a:extLst>
              <a:ext uri="{FF2B5EF4-FFF2-40B4-BE49-F238E27FC236}">
                <a16:creationId xmlns:a16="http://schemas.microsoft.com/office/drawing/2014/main" id="{C6DCBCAB-847B-35E6-1B62-683725531356}"/>
              </a:ext>
            </a:extLst>
          </p:cNvPr>
          <p:cNvSpPr txBox="1"/>
          <p:nvPr/>
        </p:nvSpPr>
        <p:spPr>
          <a:xfrm>
            <a:off x="311023" y="3676262"/>
            <a:ext cx="259080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Easy Flow to </a:t>
            </a:r>
            <a:r>
              <a:rPr lang="en-US" sz="2000" b="1" dirty="0">
                <a:solidFill>
                  <a:prstClr val="white"/>
                </a:solidFill>
              </a:rPr>
              <a:t>Groundwater</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DA12EF0A-E8A4-A9C0-C797-0A5B513C4567}"/>
              </a:ext>
            </a:extLst>
          </p:cNvPr>
          <p:cNvSpPr txBox="1"/>
          <p:nvPr/>
        </p:nvSpPr>
        <p:spPr>
          <a:xfrm>
            <a:off x="314907" y="1349042"/>
            <a:ext cx="11248569" cy="584775"/>
          </a:xfrm>
          <a:prstGeom prst="rect">
            <a:avLst/>
          </a:prstGeom>
          <a:noFill/>
        </p:spPr>
        <p:txBody>
          <a:bodyPr wrap="square">
            <a:spAutoFit/>
          </a:bodyPr>
          <a:lstStyle/>
          <a:p>
            <a:pPr marL="0" indent="0">
              <a:buNone/>
            </a:pPr>
            <a:r>
              <a:rPr lang="en-US" sz="3200" b="1" dirty="0">
                <a:solidFill>
                  <a:srgbClr val="FFEB4B"/>
                </a:solidFill>
                <a:latin typeface="Calibri headings"/>
              </a:rPr>
              <a:t>4. Identify Orange County Priority Vulnerability Areas (PVAs)</a:t>
            </a:r>
          </a:p>
        </p:txBody>
      </p:sp>
      <p:sp>
        <p:nvSpPr>
          <p:cNvPr id="28" name="TextBox 27">
            <a:extLst>
              <a:ext uri="{FF2B5EF4-FFF2-40B4-BE49-F238E27FC236}">
                <a16:creationId xmlns:a16="http://schemas.microsoft.com/office/drawing/2014/main" id="{760CAAC8-8D03-5A9E-A252-41E34604A6CB}"/>
              </a:ext>
            </a:extLst>
          </p:cNvPr>
          <p:cNvSpPr txBox="1"/>
          <p:nvPr/>
        </p:nvSpPr>
        <p:spPr>
          <a:xfrm>
            <a:off x="9042913" y="3667718"/>
            <a:ext cx="2844800"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Priority Vulnerability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Areas</a:t>
            </a:r>
          </a:p>
        </p:txBody>
      </p:sp>
    </p:spTree>
    <p:extLst>
      <p:ext uri="{BB962C8B-B14F-4D97-AF65-F5344CB8AC3E}">
        <p14:creationId xmlns:p14="http://schemas.microsoft.com/office/powerpoint/2010/main" val="299477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A8E7-19CC-A516-02AA-94C9845B1988}"/>
              </a:ext>
            </a:extLst>
          </p:cNvPr>
          <p:cNvSpPr>
            <a:spLocks noGrp="1"/>
          </p:cNvSpPr>
          <p:nvPr>
            <p:ph type="title"/>
          </p:nvPr>
        </p:nvSpPr>
        <p:spPr/>
        <p:txBody>
          <a:bodyPr/>
          <a:lstStyle/>
          <a:p>
            <a:r>
              <a:rPr lang="en-US" dirty="0"/>
              <a:t>Background</a:t>
            </a:r>
          </a:p>
        </p:txBody>
      </p:sp>
      <p:pic>
        <p:nvPicPr>
          <p:cNvPr id="8" name="Content Placeholder 7">
            <a:extLst>
              <a:ext uri="{FF2B5EF4-FFF2-40B4-BE49-F238E27FC236}">
                <a16:creationId xmlns:a16="http://schemas.microsoft.com/office/drawing/2014/main" id="{3EE28E50-8D29-5381-EE9A-93186DAFDF3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1999" cy="6858001"/>
          </a:xfrm>
        </p:spPr>
      </p:pic>
    </p:spTree>
    <p:extLst>
      <p:ext uri="{BB962C8B-B14F-4D97-AF65-F5344CB8AC3E}">
        <p14:creationId xmlns:p14="http://schemas.microsoft.com/office/powerpoint/2010/main" val="2894647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A8E7-19CC-A516-02AA-94C9845B1988}"/>
              </a:ext>
            </a:extLst>
          </p:cNvPr>
          <p:cNvSpPr>
            <a:spLocks noGrp="1"/>
          </p:cNvSpPr>
          <p:nvPr>
            <p:ph type="title"/>
          </p:nvPr>
        </p:nvSpPr>
        <p:spPr/>
        <p:txBody>
          <a:bodyPr/>
          <a:lstStyle/>
          <a:p>
            <a:r>
              <a:rPr lang="en-US" dirty="0"/>
              <a:t>Background</a:t>
            </a:r>
          </a:p>
        </p:txBody>
      </p:sp>
      <p:sp>
        <p:nvSpPr>
          <p:cNvPr id="8" name="TextBox 7">
            <a:extLst>
              <a:ext uri="{FF2B5EF4-FFF2-40B4-BE49-F238E27FC236}">
                <a16:creationId xmlns:a16="http://schemas.microsoft.com/office/drawing/2014/main" id="{E6B9CF4A-5216-06D0-A4BF-F6040BA818D7}"/>
              </a:ext>
            </a:extLst>
          </p:cNvPr>
          <p:cNvSpPr txBox="1"/>
          <p:nvPr/>
        </p:nvSpPr>
        <p:spPr>
          <a:xfrm>
            <a:off x="267830" y="1255286"/>
            <a:ext cx="10607900" cy="523220"/>
          </a:xfrm>
          <a:prstGeom prst="rect">
            <a:avLst/>
          </a:prstGeom>
          <a:noFill/>
        </p:spPr>
        <p:txBody>
          <a:bodyPr wrap="square">
            <a:spAutoFit/>
          </a:bodyPr>
          <a:lstStyle/>
          <a:p>
            <a:pPr marL="457200" indent="-457200">
              <a:buFont typeface="Wingdings" panose="05000000000000000000" pitchFamily="2" charset="2"/>
              <a:buChar char="§"/>
            </a:pPr>
            <a:r>
              <a:rPr lang="en-US" sz="2800" b="1" dirty="0">
                <a:solidFill>
                  <a:schemeClr val="bg1"/>
                </a:solidFill>
                <a:effectLst>
                  <a:outerShdw blurRad="38100" dist="38100" dir="2700000" algn="tl">
                    <a:srgbClr val="000000">
                      <a:alpha val="43137"/>
                    </a:srgbClr>
                  </a:outerShdw>
                </a:effectLst>
                <a:latin typeface="+mn-lt"/>
              </a:rPr>
              <a:t>Distribution of Conventional Septic Systems in Orange County</a:t>
            </a:r>
          </a:p>
        </p:txBody>
      </p:sp>
      <p:graphicFrame>
        <p:nvGraphicFramePr>
          <p:cNvPr id="4" name="Table 4">
            <a:extLst>
              <a:ext uri="{FF2B5EF4-FFF2-40B4-BE49-F238E27FC236}">
                <a16:creationId xmlns:a16="http://schemas.microsoft.com/office/drawing/2014/main" id="{B1567FFD-5CA1-D9DD-4BCC-9D5F388E82AE}"/>
              </a:ext>
            </a:extLst>
          </p:cNvPr>
          <p:cNvGraphicFramePr>
            <a:graphicFrameLocks/>
          </p:cNvGraphicFramePr>
          <p:nvPr>
            <p:extLst>
              <p:ext uri="{D42A27DB-BD31-4B8C-83A1-F6EECF244321}">
                <p14:modId xmlns:p14="http://schemas.microsoft.com/office/powerpoint/2010/main" val="1549705849"/>
              </p:ext>
            </p:extLst>
          </p:nvPr>
        </p:nvGraphicFramePr>
        <p:xfrm>
          <a:off x="840660" y="1897885"/>
          <a:ext cx="10510680" cy="4774521"/>
        </p:xfrm>
        <a:graphic>
          <a:graphicData uri="http://schemas.openxmlformats.org/drawingml/2006/table">
            <a:tbl>
              <a:tblPr firstRow="1" bandRow="1"/>
              <a:tblGrid>
                <a:gridCol w="1388673">
                  <a:extLst>
                    <a:ext uri="{9D8B030D-6E8A-4147-A177-3AD203B41FA5}">
                      <a16:colId xmlns:a16="http://schemas.microsoft.com/office/drawing/2014/main" val="1530248904"/>
                    </a:ext>
                  </a:extLst>
                </a:gridCol>
                <a:gridCol w="2424148">
                  <a:extLst>
                    <a:ext uri="{9D8B030D-6E8A-4147-A177-3AD203B41FA5}">
                      <a16:colId xmlns:a16="http://schemas.microsoft.com/office/drawing/2014/main" val="3994501019"/>
                    </a:ext>
                  </a:extLst>
                </a:gridCol>
                <a:gridCol w="3331675">
                  <a:extLst>
                    <a:ext uri="{9D8B030D-6E8A-4147-A177-3AD203B41FA5}">
                      <a16:colId xmlns:a16="http://schemas.microsoft.com/office/drawing/2014/main" val="3193173773"/>
                    </a:ext>
                  </a:extLst>
                </a:gridCol>
                <a:gridCol w="3366184">
                  <a:extLst>
                    <a:ext uri="{9D8B030D-6E8A-4147-A177-3AD203B41FA5}">
                      <a16:colId xmlns:a16="http://schemas.microsoft.com/office/drawing/2014/main" val="998096933"/>
                    </a:ext>
                  </a:extLst>
                </a:gridCol>
              </a:tblGrid>
              <a:tr h="1121795">
                <a:tc>
                  <a:txBody>
                    <a:bodyPr/>
                    <a:lstStyle/>
                    <a:p>
                      <a:pPr algn="ctr"/>
                      <a:r>
                        <a:rPr lang="en-US" sz="2400" b="1" dirty="0">
                          <a:solidFill>
                            <a:schemeClr val="bg1"/>
                          </a:solidFill>
                        </a:rPr>
                        <a:t>District</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a:r>
                        <a:rPr lang="en-US" sz="2400" b="1" dirty="0">
                          <a:solidFill>
                            <a:schemeClr val="bg1"/>
                          </a:solidFill>
                        </a:rPr>
                        <a:t>OCU Outside the Wekiva PFA</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a:r>
                        <a:rPr lang="en-US" sz="2400" b="1" dirty="0">
                          <a:solidFill>
                            <a:schemeClr val="bg1"/>
                          </a:solidFill>
                        </a:rPr>
                        <a:t>Inside PVAs</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a:r>
                        <a:rPr lang="en-US" sz="2400" b="1" dirty="0">
                          <a:solidFill>
                            <a:schemeClr val="bg1"/>
                          </a:solidFill>
                        </a:rPr>
                        <a:t>Outside PVAs</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4096672018"/>
                  </a:ext>
                </a:extLst>
              </a:tr>
              <a:tr h="521818">
                <a:tc>
                  <a:txBody>
                    <a:bodyPr/>
                    <a:lstStyle/>
                    <a:p>
                      <a:pPr algn="ctr"/>
                      <a:r>
                        <a:rPr lang="en-US" sz="2000" dirty="0"/>
                        <a:t>1</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12,936</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4,994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7,942</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987481258"/>
                  </a:ext>
                </a:extLst>
              </a:tr>
              <a:tr h="521818">
                <a:tc>
                  <a:txBody>
                    <a:bodyPr/>
                    <a:lstStyle/>
                    <a:p>
                      <a:pPr algn="ctr"/>
                      <a:r>
                        <a:rPr lang="en-US" sz="2000" dirty="0"/>
                        <a:t>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584</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584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187338805"/>
                  </a:ext>
                </a:extLst>
              </a:tr>
              <a:tr h="521818">
                <a:tc>
                  <a:txBody>
                    <a:bodyPr/>
                    <a:lstStyle/>
                    <a:p>
                      <a:pPr algn="ctr"/>
                      <a:r>
                        <a:rPr lang="en-US" sz="2000" dirty="0"/>
                        <a:t>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11,396</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3,875</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7,521</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252472462"/>
                  </a:ext>
                </a:extLst>
              </a:tr>
              <a:tr h="521818">
                <a:tc>
                  <a:txBody>
                    <a:bodyPr/>
                    <a:lstStyle/>
                    <a:p>
                      <a:pPr algn="ctr"/>
                      <a:r>
                        <a:rPr lang="en-US" sz="2000" dirty="0"/>
                        <a:t>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2,394</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453</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1,941</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661908411"/>
                  </a:ext>
                </a:extLst>
              </a:tr>
              <a:tr h="521818">
                <a:tc>
                  <a:txBody>
                    <a:bodyPr/>
                    <a:lstStyle/>
                    <a:p>
                      <a:pPr algn="ctr"/>
                      <a:r>
                        <a:rPr lang="en-US" sz="2000" dirty="0"/>
                        <a:t>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8,551</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1,614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6,937</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205756768"/>
                  </a:ext>
                </a:extLst>
              </a:tr>
              <a:tr h="521818">
                <a:tc>
                  <a:txBody>
                    <a:bodyPr/>
                    <a:lstStyle/>
                    <a:p>
                      <a:pPr algn="ctr"/>
                      <a:r>
                        <a:rPr lang="en-US" sz="2000" dirty="0"/>
                        <a:t>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6,018</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905</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5,113</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897426900"/>
                  </a:ext>
                </a:extLst>
              </a:tr>
              <a:tr h="521818">
                <a:tc>
                  <a:txBody>
                    <a:bodyPr/>
                    <a:lstStyle/>
                    <a:p>
                      <a:pPr algn="ctr"/>
                      <a:r>
                        <a:rPr lang="en-US" sz="2400" b="1" dirty="0"/>
                        <a:t>Total</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400" b="1" dirty="0"/>
                        <a:t>41,879</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400" b="1" dirty="0"/>
                        <a:t>11,841</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400" b="1" dirty="0"/>
                        <a:t>30,038</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306359317"/>
                  </a:ext>
                </a:extLst>
              </a:tr>
            </a:tbl>
          </a:graphicData>
        </a:graphic>
      </p:graphicFrame>
    </p:spTree>
    <p:extLst>
      <p:ext uri="{BB962C8B-B14F-4D97-AF65-F5344CB8AC3E}">
        <p14:creationId xmlns:p14="http://schemas.microsoft.com/office/powerpoint/2010/main" val="483167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14F12-A4E5-C147-CCC2-2E14DE7BD7D0}"/>
              </a:ext>
            </a:extLst>
          </p:cNvPr>
          <p:cNvSpPr>
            <a:spLocks noGrp="1"/>
          </p:cNvSpPr>
          <p:nvPr>
            <p:ph type="title"/>
          </p:nvPr>
        </p:nvSpPr>
        <p:spPr/>
        <p:txBody>
          <a:bodyPr/>
          <a:lstStyle/>
          <a:p>
            <a:r>
              <a:rPr lang="en-US" dirty="0"/>
              <a:t>Presentation Outline	</a:t>
            </a:r>
          </a:p>
        </p:txBody>
      </p:sp>
      <p:sp>
        <p:nvSpPr>
          <p:cNvPr id="3" name="Content Placeholder 2">
            <a:extLst>
              <a:ext uri="{FF2B5EF4-FFF2-40B4-BE49-F238E27FC236}">
                <a16:creationId xmlns:a16="http://schemas.microsoft.com/office/drawing/2014/main" id="{833DF643-BF5D-C488-046B-2D2F8BC2168E}"/>
              </a:ext>
            </a:extLst>
          </p:cNvPr>
          <p:cNvSpPr>
            <a:spLocks noGrp="1"/>
          </p:cNvSpPr>
          <p:nvPr>
            <p:ph idx="1"/>
          </p:nvPr>
        </p:nvSpPr>
        <p:spPr/>
        <p:txBody>
          <a:bodyPr/>
          <a:lstStyle/>
          <a:p>
            <a:r>
              <a:rPr lang="en-US" dirty="0"/>
              <a:t>Background</a:t>
            </a:r>
          </a:p>
          <a:p>
            <a:r>
              <a:rPr lang="en-US" dirty="0"/>
              <a:t>Groundwater Vulnerability Assessment</a:t>
            </a:r>
          </a:p>
          <a:p>
            <a:r>
              <a:rPr lang="en-US" dirty="0"/>
              <a:t>Recommendations</a:t>
            </a:r>
          </a:p>
          <a:p>
            <a:r>
              <a:rPr lang="en-US" dirty="0"/>
              <a:t>Stakeholder Engagement</a:t>
            </a:r>
          </a:p>
          <a:p>
            <a:r>
              <a:rPr lang="en-US" dirty="0"/>
              <a:t>Next Steps</a:t>
            </a:r>
          </a:p>
          <a:p>
            <a:r>
              <a:rPr lang="en-US" dirty="0"/>
              <a:t>Summary </a:t>
            </a:r>
          </a:p>
          <a:p>
            <a:endParaRPr lang="en-US" dirty="0"/>
          </a:p>
          <a:p>
            <a:endParaRPr lang="en-US" dirty="0"/>
          </a:p>
        </p:txBody>
      </p:sp>
      <p:pic>
        <p:nvPicPr>
          <p:cNvPr id="13" name="Picture 12">
            <a:extLst>
              <a:ext uri="{FF2B5EF4-FFF2-40B4-BE49-F238E27FC236}">
                <a16:creationId xmlns:a16="http://schemas.microsoft.com/office/drawing/2014/main" id="{6374984B-CCDE-F4D7-46BD-E733F4E8CB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4863" y="1605682"/>
            <a:ext cx="3610553" cy="4699868"/>
          </a:xfrm>
          <a:prstGeom prst="rect">
            <a:avLst/>
          </a:prstGeom>
          <a:ln w="19050">
            <a:solidFill>
              <a:schemeClr val="bg1"/>
            </a:solidFill>
          </a:ln>
        </p:spPr>
      </p:pic>
    </p:spTree>
    <p:extLst>
      <p:ext uri="{BB962C8B-B14F-4D97-AF65-F5344CB8AC3E}">
        <p14:creationId xmlns:p14="http://schemas.microsoft.com/office/powerpoint/2010/main" val="3091100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A8E7-19CC-A516-02AA-94C9845B1988}"/>
              </a:ext>
            </a:extLst>
          </p:cNvPr>
          <p:cNvSpPr>
            <a:spLocks noGrp="1"/>
          </p:cNvSpPr>
          <p:nvPr>
            <p:ph type="title"/>
          </p:nvPr>
        </p:nvSpPr>
        <p:spPr/>
        <p:txBody>
          <a:bodyPr/>
          <a:lstStyle/>
          <a:p>
            <a:r>
              <a:rPr lang="en-US" dirty="0"/>
              <a:t>Background</a:t>
            </a:r>
          </a:p>
        </p:txBody>
      </p:sp>
      <p:pic>
        <p:nvPicPr>
          <p:cNvPr id="8" name="Content Placeholder 7">
            <a:extLst>
              <a:ext uri="{FF2B5EF4-FFF2-40B4-BE49-F238E27FC236}">
                <a16:creationId xmlns:a16="http://schemas.microsoft.com/office/drawing/2014/main" id="{3EE28E50-8D29-5381-EE9A-93186DAFDF3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1999" cy="6858001"/>
          </a:xfrm>
        </p:spPr>
      </p:pic>
    </p:spTree>
    <p:extLst>
      <p:ext uri="{BB962C8B-B14F-4D97-AF65-F5344CB8AC3E}">
        <p14:creationId xmlns:p14="http://schemas.microsoft.com/office/powerpoint/2010/main" val="961900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057C8-FBFE-3943-505E-B7D490D9653D}"/>
              </a:ext>
            </a:extLst>
          </p:cNvPr>
          <p:cNvSpPr>
            <a:spLocks noGrp="1"/>
          </p:cNvSpPr>
          <p:nvPr>
            <p:ph type="title"/>
          </p:nvPr>
        </p:nvSpPr>
        <p:spPr/>
        <p:txBody>
          <a:bodyPr/>
          <a:lstStyle/>
          <a:p>
            <a:r>
              <a:rPr lang="en-US" dirty="0"/>
              <a:t>Groundwater Vulnerability Assessment</a:t>
            </a:r>
          </a:p>
        </p:txBody>
      </p:sp>
      <p:sp>
        <p:nvSpPr>
          <p:cNvPr id="3" name="Content Placeholder 2">
            <a:extLst>
              <a:ext uri="{FF2B5EF4-FFF2-40B4-BE49-F238E27FC236}">
                <a16:creationId xmlns:a16="http://schemas.microsoft.com/office/drawing/2014/main" id="{28B4B46A-37F3-3483-0166-F7C15AE9FEB4}"/>
              </a:ext>
            </a:extLst>
          </p:cNvPr>
          <p:cNvSpPr>
            <a:spLocks noGrp="1"/>
          </p:cNvSpPr>
          <p:nvPr>
            <p:ph idx="1"/>
          </p:nvPr>
        </p:nvSpPr>
        <p:spPr>
          <a:xfrm>
            <a:off x="304800" y="1371600"/>
            <a:ext cx="11741020" cy="5334000"/>
          </a:xfrm>
        </p:spPr>
        <p:txBody>
          <a:bodyPr/>
          <a:lstStyle/>
          <a:p>
            <a:pPr marL="0" indent="0">
              <a:buNone/>
            </a:pPr>
            <a:r>
              <a:rPr lang="en-US" dirty="0">
                <a:solidFill>
                  <a:srgbClr val="FFEB4B"/>
                </a:solidFill>
              </a:rPr>
              <a:t>Evaluating septic system setbacks</a:t>
            </a:r>
          </a:p>
          <a:p>
            <a:r>
              <a:rPr lang="en-US" sz="2600" dirty="0"/>
              <a:t>Eight different modeling scenarios evaluating septic system impacts</a:t>
            </a:r>
          </a:p>
          <a:p>
            <a:r>
              <a:rPr lang="en-US" sz="2600" dirty="0"/>
              <a:t>Install advanced treatment systems in areas with high water tables</a:t>
            </a:r>
          </a:p>
          <a:p>
            <a:r>
              <a:rPr lang="en-US" sz="2600" dirty="0"/>
              <a:t>Connect conventional systems to central sewer or require advanced systems</a:t>
            </a:r>
          </a:p>
          <a:p>
            <a:r>
              <a:rPr lang="en-US" sz="2600" dirty="0"/>
              <a:t>Require larger setbacks from water bodies</a:t>
            </a:r>
            <a:endParaRPr lang="en-US" sz="2800" dirty="0"/>
          </a:p>
          <a:p>
            <a:pPr marL="0" indent="0">
              <a:buNone/>
            </a:pPr>
            <a:endParaRPr lang="en-US" sz="2800" dirty="0"/>
          </a:p>
          <a:p>
            <a:pPr marL="0" indent="0">
              <a:buNone/>
            </a:pPr>
            <a:endParaRPr lang="en-US" sz="2800" dirty="0"/>
          </a:p>
          <a:p>
            <a:pPr lvl="1"/>
            <a:endParaRPr lang="en-US" dirty="0"/>
          </a:p>
          <a:p>
            <a:endParaRPr lang="en-US" dirty="0"/>
          </a:p>
          <a:p>
            <a:pPr lvl="1"/>
            <a:endParaRPr lang="en-US" dirty="0"/>
          </a:p>
        </p:txBody>
      </p:sp>
      <p:pic>
        <p:nvPicPr>
          <p:cNvPr id="8" name="Picture 7">
            <a:extLst>
              <a:ext uri="{FF2B5EF4-FFF2-40B4-BE49-F238E27FC236}">
                <a16:creationId xmlns:a16="http://schemas.microsoft.com/office/drawing/2014/main" id="{173E7CA9-7798-81F5-95AB-2F1DA338E9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50240" y="4012163"/>
            <a:ext cx="9491519" cy="2693437"/>
          </a:xfrm>
          <a:prstGeom prst="rect">
            <a:avLst/>
          </a:prstGeom>
        </p:spPr>
      </p:pic>
    </p:spTree>
    <p:extLst>
      <p:ext uri="{BB962C8B-B14F-4D97-AF65-F5344CB8AC3E}">
        <p14:creationId xmlns:p14="http://schemas.microsoft.com/office/powerpoint/2010/main" val="806403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14F12-A4E5-C147-CCC2-2E14DE7BD7D0}"/>
              </a:ext>
            </a:extLst>
          </p:cNvPr>
          <p:cNvSpPr>
            <a:spLocks noGrp="1"/>
          </p:cNvSpPr>
          <p:nvPr>
            <p:ph type="title"/>
          </p:nvPr>
        </p:nvSpPr>
        <p:spPr/>
        <p:txBody>
          <a:bodyPr/>
          <a:lstStyle/>
          <a:p>
            <a:r>
              <a:rPr lang="en-US" dirty="0"/>
              <a:t>Presentation Outline	</a:t>
            </a:r>
          </a:p>
        </p:txBody>
      </p:sp>
      <p:sp>
        <p:nvSpPr>
          <p:cNvPr id="3" name="Content Placeholder 2">
            <a:extLst>
              <a:ext uri="{FF2B5EF4-FFF2-40B4-BE49-F238E27FC236}">
                <a16:creationId xmlns:a16="http://schemas.microsoft.com/office/drawing/2014/main" id="{833DF643-BF5D-C488-046B-2D2F8BC2168E}"/>
              </a:ext>
            </a:extLst>
          </p:cNvPr>
          <p:cNvSpPr>
            <a:spLocks noGrp="1"/>
          </p:cNvSpPr>
          <p:nvPr>
            <p:ph idx="1"/>
          </p:nvPr>
        </p:nvSpPr>
        <p:spPr/>
        <p:txBody>
          <a:bodyPr/>
          <a:lstStyle/>
          <a:p>
            <a:pPr>
              <a:buClr>
                <a:srgbClr val="3D629D"/>
              </a:buClr>
            </a:pPr>
            <a:r>
              <a:rPr lang="en-US" dirty="0">
                <a:solidFill>
                  <a:srgbClr val="3D629D"/>
                </a:solidFill>
              </a:rPr>
              <a:t>Background</a:t>
            </a:r>
          </a:p>
          <a:p>
            <a:pPr>
              <a:buClr>
                <a:srgbClr val="3D629D"/>
              </a:buClr>
            </a:pPr>
            <a:r>
              <a:rPr lang="en-US" dirty="0">
                <a:solidFill>
                  <a:srgbClr val="3D629D"/>
                </a:solidFill>
              </a:rPr>
              <a:t>Groundwater Vulnerability Assessment</a:t>
            </a:r>
          </a:p>
          <a:p>
            <a:r>
              <a:rPr lang="en-US" dirty="0"/>
              <a:t>Recommendations</a:t>
            </a:r>
          </a:p>
          <a:p>
            <a:pPr>
              <a:buClr>
                <a:srgbClr val="3D629D"/>
              </a:buClr>
            </a:pPr>
            <a:r>
              <a:rPr lang="en-US" dirty="0">
                <a:solidFill>
                  <a:srgbClr val="3D629D"/>
                </a:solidFill>
              </a:rPr>
              <a:t>Stakeholder Engagement</a:t>
            </a:r>
          </a:p>
          <a:p>
            <a:pPr>
              <a:buClr>
                <a:srgbClr val="3D629D"/>
              </a:buClr>
            </a:pPr>
            <a:r>
              <a:rPr lang="en-US" dirty="0">
                <a:solidFill>
                  <a:srgbClr val="3D629D"/>
                </a:solidFill>
              </a:rPr>
              <a:t>Next Steps </a:t>
            </a:r>
          </a:p>
          <a:p>
            <a:pPr>
              <a:buClr>
                <a:srgbClr val="3D629D"/>
              </a:buClr>
            </a:pPr>
            <a:r>
              <a:rPr lang="en-US" dirty="0">
                <a:solidFill>
                  <a:srgbClr val="3D629D"/>
                </a:solidFill>
              </a:rPr>
              <a:t>Summary</a:t>
            </a:r>
          </a:p>
          <a:p>
            <a:endParaRPr lang="en-US" dirty="0"/>
          </a:p>
          <a:p>
            <a:endParaRPr lang="en-US" dirty="0"/>
          </a:p>
        </p:txBody>
      </p:sp>
      <p:pic>
        <p:nvPicPr>
          <p:cNvPr id="6" name="Picture 5">
            <a:extLst>
              <a:ext uri="{FF2B5EF4-FFF2-40B4-BE49-F238E27FC236}">
                <a16:creationId xmlns:a16="http://schemas.microsoft.com/office/drawing/2014/main" id="{E6B2F4C5-D771-FE74-7014-FAC8ED146E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4863" y="1605682"/>
            <a:ext cx="3610553" cy="4699868"/>
          </a:xfrm>
          <a:prstGeom prst="rect">
            <a:avLst/>
          </a:prstGeom>
          <a:ln w="19050">
            <a:solidFill>
              <a:schemeClr val="bg1"/>
            </a:solidFill>
          </a:ln>
        </p:spPr>
      </p:pic>
    </p:spTree>
    <p:extLst>
      <p:ext uri="{BB962C8B-B14F-4D97-AF65-F5344CB8AC3E}">
        <p14:creationId xmlns:p14="http://schemas.microsoft.com/office/powerpoint/2010/main" val="4145855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F1E16-BCE4-7AE5-E5AF-D0870CC8424F}"/>
              </a:ext>
            </a:extLst>
          </p:cNvPr>
          <p:cNvSpPr>
            <a:spLocks noGrp="1"/>
          </p:cNvSpPr>
          <p:nvPr>
            <p:ph type="title"/>
          </p:nvPr>
        </p:nvSpPr>
        <p:spPr>
          <a:xfrm>
            <a:off x="1173320" y="246329"/>
            <a:ext cx="10510680" cy="762000"/>
          </a:xfrm>
        </p:spPr>
        <p:txBody>
          <a:bodyPr/>
          <a:lstStyle/>
          <a:p>
            <a:r>
              <a:rPr lang="en-US" dirty="0"/>
              <a:t>GVA Recommendations for Consideration</a:t>
            </a:r>
          </a:p>
        </p:txBody>
      </p:sp>
      <p:sp>
        <p:nvSpPr>
          <p:cNvPr id="3" name="Content Placeholder 2">
            <a:extLst>
              <a:ext uri="{FF2B5EF4-FFF2-40B4-BE49-F238E27FC236}">
                <a16:creationId xmlns:a16="http://schemas.microsoft.com/office/drawing/2014/main" id="{48B2E1E0-E458-074A-FF46-E447E7136F3E}"/>
              </a:ext>
            </a:extLst>
          </p:cNvPr>
          <p:cNvSpPr>
            <a:spLocks noGrp="1"/>
          </p:cNvSpPr>
          <p:nvPr>
            <p:ph idx="1"/>
          </p:nvPr>
        </p:nvSpPr>
        <p:spPr/>
        <p:txBody>
          <a:bodyPr/>
          <a:lstStyle/>
          <a:p>
            <a:r>
              <a:rPr lang="en-US" dirty="0"/>
              <a:t>Orange County created a Workgroup to identify actionable OSTDS interventions to mitigate and prevent impairments to water bodies</a:t>
            </a:r>
          </a:p>
          <a:p>
            <a:pPr lvl="1"/>
            <a:r>
              <a:rPr lang="en-US" dirty="0"/>
              <a:t>Septic Working Group Overview presented to the BCC (02/22/2022)</a:t>
            </a:r>
          </a:p>
          <a:p>
            <a:r>
              <a:rPr lang="en-US" dirty="0"/>
              <a:t>Subgroups presented before the Board in 2022 to discuss various issues related to septic tanks</a:t>
            </a:r>
          </a:p>
          <a:p>
            <a:pPr lvl="1"/>
            <a:r>
              <a:rPr lang="en-US" sz="2600" dirty="0"/>
              <a:t>Subgroup A - new development connections to central sewer (07/12/2022)</a:t>
            </a:r>
          </a:p>
          <a:p>
            <a:pPr lvl="1"/>
            <a:r>
              <a:rPr lang="en-US" sz="2600" dirty="0"/>
              <a:t>Subgroup B - existing septic-to-sewer connections (06/21/2022)</a:t>
            </a:r>
          </a:p>
          <a:p>
            <a:pPr lvl="1"/>
            <a:r>
              <a:rPr lang="en-US" sz="2600" dirty="0"/>
              <a:t>Subgroup C - existing septic tank upgrades (08/30/2022)</a:t>
            </a:r>
          </a:p>
          <a:p>
            <a:pPr lvl="1"/>
            <a:r>
              <a:rPr lang="en-US" sz="2600" dirty="0"/>
              <a:t>Subgroup D - new septic tank standards and permitting (09/13/2022)</a:t>
            </a:r>
          </a:p>
        </p:txBody>
      </p:sp>
    </p:spTree>
    <p:extLst>
      <p:ext uri="{BB962C8B-B14F-4D97-AF65-F5344CB8AC3E}">
        <p14:creationId xmlns:p14="http://schemas.microsoft.com/office/powerpoint/2010/main" val="3454821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GVA Recommendations for Consideration</a:t>
            </a:r>
          </a:p>
        </p:txBody>
      </p:sp>
      <p:sp>
        <p:nvSpPr>
          <p:cNvPr id="3" name="Content Placeholder 2">
            <a:extLst>
              <a:ext uri="{FF2B5EF4-FFF2-40B4-BE49-F238E27FC236}">
                <a16:creationId xmlns:a16="http://schemas.microsoft.com/office/drawing/2014/main" id="{BB9C8249-7C9E-D888-5A6E-19FBE566B00F}"/>
              </a:ext>
            </a:extLst>
          </p:cNvPr>
          <p:cNvSpPr>
            <a:spLocks noGrp="1"/>
          </p:cNvSpPr>
          <p:nvPr>
            <p:ph idx="1"/>
          </p:nvPr>
        </p:nvSpPr>
        <p:spPr/>
        <p:txBody>
          <a:bodyPr/>
          <a:lstStyle/>
          <a:p>
            <a:pPr marL="0" indent="0">
              <a:buNone/>
            </a:pPr>
            <a:r>
              <a:rPr lang="en-US" dirty="0">
                <a:solidFill>
                  <a:srgbClr val="FFEB4B"/>
                </a:solidFill>
              </a:rPr>
              <a:t>Subgroup A (new development connecting to central sewer)</a:t>
            </a:r>
          </a:p>
          <a:p>
            <a:r>
              <a:rPr lang="en-US" sz="2800" dirty="0"/>
              <a:t>Consider increasing the distance for which connection to central sewer is required for new developments in vulnerable areas</a:t>
            </a:r>
          </a:p>
          <a:p>
            <a:pPr marL="0" indent="0">
              <a:buNone/>
            </a:pPr>
            <a:r>
              <a:rPr lang="en-US" dirty="0">
                <a:solidFill>
                  <a:srgbClr val="FFEB4B"/>
                </a:solidFill>
              </a:rPr>
              <a:t>Subgroup B (existing septic-to-sewer connections)</a:t>
            </a:r>
          </a:p>
          <a:p>
            <a:r>
              <a:rPr lang="en-US" sz="2800" dirty="0"/>
              <a:t>Conduct septic-to-sewer feasibility studies</a:t>
            </a:r>
          </a:p>
          <a:p>
            <a:r>
              <a:rPr lang="en-US" sz="2800" dirty="0"/>
              <a:t>Develop potential funding strategies</a:t>
            </a:r>
          </a:p>
          <a:p>
            <a:r>
              <a:rPr lang="en-US" sz="2800" dirty="0"/>
              <a:t>Evaluate how new policies may be used to address nutrient BMAP requirements</a:t>
            </a:r>
          </a:p>
          <a:p>
            <a:endParaRPr lang="en-US" dirty="0"/>
          </a:p>
        </p:txBody>
      </p:sp>
    </p:spTree>
    <p:extLst>
      <p:ext uri="{BB962C8B-B14F-4D97-AF65-F5344CB8AC3E}">
        <p14:creationId xmlns:p14="http://schemas.microsoft.com/office/powerpoint/2010/main" val="4226737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GVA Recommendations for Consideration</a:t>
            </a:r>
          </a:p>
        </p:txBody>
      </p:sp>
      <p:sp>
        <p:nvSpPr>
          <p:cNvPr id="3" name="Content Placeholder 2">
            <a:extLst>
              <a:ext uri="{FF2B5EF4-FFF2-40B4-BE49-F238E27FC236}">
                <a16:creationId xmlns:a16="http://schemas.microsoft.com/office/drawing/2014/main" id="{BA3A0DF9-EBD1-B900-88EA-6F2E8C34668C}"/>
              </a:ext>
            </a:extLst>
          </p:cNvPr>
          <p:cNvSpPr>
            <a:spLocks noGrp="1"/>
          </p:cNvSpPr>
          <p:nvPr>
            <p:ph idx="1"/>
          </p:nvPr>
        </p:nvSpPr>
        <p:spPr/>
        <p:txBody>
          <a:bodyPr/>
          <a:lstStyle/>
          <a:p>
            <a:pPr marL="0" indent="0">
              <a:buNone/>
            </a:pPr>
            <a:r>
              <a:rPr lang="en-US" dirty="0">
                <a:solidFill>
                  <a:srgbClr val="FFEB4B"/>
                </a:solidFill>
              </a:rPr>
              <a:t>Subgroup C (</a:t>
            </a:r>
            <a:r>
              <a:rPr lang="en-US" sz="3200" dirty="0">
                <a:solidFill>
                  <a:srgbClr val="FFEB4B"/>
                </a:solidFill>
              </a:rPr>
              <a:t>existing septic tank upgrades)</a:t>
            </a:r>
            <a:endParaRPr lang="en-US" dirty="0">
              <a:solidFill>
                <a:srgbClr val="FFEB4B"/>
              </a:solidFill>
            </a:endParaRPr>
          </a:p>
          <a:p>
            <a:r>
              <a:rPr lang="en-US" sz="2800" dirty="0"/>
              <a:t>Consider requiring failing septic systems to upgrade to advanced treatment systems</a:t>
            </a:r>
          </a:p>
          <a:p>
            <a:r>
              <a:rPr lang="en-US" sz="2800" dirty="0"/>
              <a:t>Require existing septic systems within a setback to be upgraded to advanced treatment systems</a:t>
            </a:r>
          </a:p>
          <a:p>
            <a:r>
              <a:rPr lang="en-US" sz="2800" dirty="0"/>
              <a:t>Develop funding strategies</a:t>
            </a:r>
          </a:p>
          <a:p>
            <a:r>
              <a:rPr lang="en-US" sz="2800" dirty="0"/>
              <a:t>Develop an interagency agreement between Orange County and FDOH/FDEP</a:t>
            </a:r>
          </a:p>
          <a:p>
            <a:endParaRPr lang="en-US" dirty="0"/>
          </a:p>
        </p:txBody>
      </p:sp>
    </p:spTree>
    <p:extLst>
      <p:ext uri="{BB962C8B-B14F-4D97-AF65-F5344CB8AC3E}">
        <p14:creationId xmlns:p14="http://schemas.microsoft.com/office/powerpoint/2010/main" val="3946751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GVA Recommendations for Consideration</a:t>
            </a:r>
          </a:p>
        </p:txBody>
      </p:sp>
      <p:sp>
        <p:nvSpPr>
          <p:cNvPr id="3" name="Content Placeholder 2">
            <a:extLst>
              <a:ext uri="{FF2B5EF4-FFF2-40B4-BE49-F238E27FC236}">
                <a16:creationId xmlns:a16="http://schemas.microsoft.com/office/drawing/2014/main" id="{2D97794C-C8AB-CA04-143E-045C17D391B2}"/>
              </a:ext>
            </a:extLst>
          </p:cNvPr>
          <p:cNvSpPr>
            <a:spLocks noGrp="1"/>
          </p:cNvSpPr>
          <p:nvPr>
            <p:ph idx="1"/>
          </p:nvPr>
        </p:nvSpPr>
        <p:spPr/>
        <p:txBody>
          <a:bodyPr/>
          <a:lstStyle/>
          <a:p>
            <a:pPr marL="0" indent="0">
              <a:buNone/>
            </a:pPr>
            <a:r>
              <a:rPr lang="en-US" dirty="0">
                <a:solidFill>
                  <a:srgbClr val="FFEB4B"/>
                </a:solidFill>
              </a:rPr>
              <a:t>Subgroup D (</a:t>
            </a:r>
            <a:r>
              <a:rPr lang="en-US" sz="3200" dirty="0">
                <a:solidFill>
                  <a:srgbClr val="FFEB4B"/>
                </a:solidFill>
              </a:rPr>
              <a:t>new septic tank standards and permitting)</a:t>
            </a:r>
            <a:endParaRPr lang="en-US" dirty="0">
              <a:solidFill>
                <a:srgbClr val="FFEB4B"/>
              </a:solidFill>
            </a:endParaRPr>
          </a:p>
          <a:p>
            <a:r>
              <a:rPr lang="en-US" sz="2800" dirty="0"/>
              <a:t>Consider prohibiting new conventional septic tanks</a:t>
            </a:r>
          </a:p>
          <a:p>
            <a:r>
              <a:rPr lang="en-US" sz="2800" dirty="0"/>
              <a:t>Develop setbacks from a waterbody for new conventional systems and where advanced treatment systems would be required</a:t>
            </a:r>
          </a:p>
          <a:p>
            <a:r>
              <a:rPr lang="en-US" sz="2800" dirty="0"/>
              <a:t>Develop variance criteria that account for lots that are too small to meet setback requirements.</a:t>
            </a:r>
          </a:p>
          <a:p>
            <a:r>
              <a:rPr lang="en-US" sz="2800" dirty="0"/>
              <a:t>Develop an interagency agreement between Orange County and FDOH/FDEP</a:t>
            </a:r>
          </a:p>
        </p:txBody>
      </p:sp>
    </p:spTree>
    <p:extLst>
      <p:ext uri="{BB962C8B-B14F-4D97-AF65-F5344CB8AC3E}">
        <p14:creationId xmlns:p14="http://schemas.microsoft.com/office/powerpoint/2010/main" val="2006528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14F12-A4E5-C147-CCC2-2E14DE7BD7D0}"/>
              </a:ext>
            </a:extLst>
          </p:cNvPr>
          <p:cNvSpPr>
            <a:spLocks noGrp="1"/>
          </p:cNvSpPr>
          <p:nvPr>
            <p:ph type="title"/>
          </p:nvPr>
        </p:nvSpPr>
        <p:spPr/>
        <p:txBody>
          <a:bodyPr/>
          <a:lstStyle/>
          <a:p>
            <a:r>
              <a:rPr lang="en-US" dirty="0"/>
              <a:t>Presentation Outline	</a:t>
            </a:r>
          </a:p>
        </p:txBody>
      </p:sp>
      <p:sp>
        <p:nvSpPr>
          <p:cNvPr id="3" name="Content Placeholder 2">
            <a:extLst>
              <a:ext uri="{FF2B5EF4-FFF2-40B4-BE49-F238E27FC236}">
                <a16:creationId xmlns:a16="http://schemas.microsoft.com/office/drawing/2014/main" id="{833DF643-BF5D-C488-046B-2D2F8BC2168E}"/>
              </a:ext>
            </a:extLst>
          </p:cNvPr>
          <p:cNvSpPr>
            <a:spLocks noGrp="1"/>
          </p:cNvSpPr>
          <p:nvPr>
            <p:ph idx="1"/>
          </p:nvPr>
        </p:nvSpPr>
        <p:spPr/>
        <p:txBody>
          <a:bodyPr/>
          <a:lstStyle/>
          <a:p>
            <a:pPr>
              <a:buClr>
                <a:srgbClr val="3D629D"/>
              </a:buClr>
            </a:pPr>
            <a:r>
              <a:rPr lang="en-US" dirty="0">
                <a:solidFill>
                  <a:srgbClr val="3D629D"/>
                </a:solidFill>
              </a:rPr>
              <a:t>Background</a:t>
            </a:r>
          </a:p>
          <a:p>
            <a:pPr>
              <a:buClr>
                <a:srgbClr val="3D629D"/>
              </a:buClr>
            </a:pPr>
            <a:r>
              <a:rPr lang="en-US" dirty="0">
                <a:solidFill>
                  <a:srgbClr val="3D629D"/>
                </a:solidFill>
              </a:rPr>
              <a:t>Groundwater Vulnerability Assessment</a:t>
            </a:r>
          </a:p>
          <a:p>
            <a:pPr>
              <a:buClr>
                <a:srgbClr val="3D629D"/>
              </a:buClr>
            </a:pPr>
            <a:r>
              <a:rPr lang="en-US" dirty="0">
                <a:solidFill>
                  <a:srgbClr val="3D629D"/>
                </a:solidFill>
              </a:rPr>
              <a:t>Recommendations</a:t>
            </a:r>
          </a:p>
          <a:p>
            <a:r>
              <a:rPr lang="en-US" dirty="0"/>
              <a:t>Stakeholder Engagement</a:t>
            </a:r>
          </a:p>
          <a:p>
            <a:pPr>
              <a:buClr>
                <a:srgbClr val="3D629D"/>
              </a:buClr>
            </a:pPr>
            <a:r>
              <a:rPr lang="en-US" dirty="0">
                <a:solidFill>
                  <a:srgbClr val="3D629D"/>
                </a:solidFill>
              </a:rPr>
              <a:t>Next Steps </a:t>
            </a:r>
          </a:p>
          <a:p>
            <a:pPr>
              <a:buClr>
                <a:srgbClr val="3D629D"/>
              </a:buClr>
            </a:pPr>
            <a:r>
              <a:rPr lang="en-US" dirty="0">
                <a:solidFill>
                  <a:srgbClr val="3D629D"/>
                </a:solidFill>
              </a:rPr>
              <a:t>Summary</a:t>
            </a:r>
          </a:p>
          <a:p>
            <a:endParaRPr lang="en-US" dirty="0"/>
          </a:p>
          <a:p>
            <a:endParaRPr lang="en-US" dirty="0"/>
          </a:p>
        </p:txBody>
      </p:sp>
      <p:pic>
        <p:nvPicPr>
          <p:cNvPr id="6" name="Picture 5">
            <a:extLst>
              <a:ext uri="{FF2B5EF4-FFF2-40B4-BE49-F238E27FC236}">
                <a16:creationId xmlns:a16="http://schemas.microsoft.com/office/drawing/2014/main" id="{C767400E-6EB1-03D6-CC81-9C14E2AEBE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4863" y="1605682"/>
            <a:ext cx="3610553" cy="4699868"/>
          </a:xfrm>
          <a:prstGeom prst="rect">
            <a:avLst/>
          </a:prstGeom>
          <a:ln w="19050">
            <a:solidFill>
              <a:schemeClr val="bg1"/>
            </a:solidFill>
          </a:ln>
        </p:spPr>
      </p:pic>
    </p:spTree>
    <p:extLst>
      <p:ext uri="{BB962C8B-B14F-4D97-AF65-F5344CB8AC3E}">
        <p14:creationId xmlns:p14="http://schemas.microsoft.com/office/powerpoint/2010/main" val="483191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426A4-7864-1909-BD53-A5AEEA5CF107}"/>
              </a:ext>
            </a:extLst>
          </p:cNvPr>
          <p:cNvSpPr>
            <a:spLocks noGrp="1"/>
          </p:cNvSpPr>
          <p:nvPr>
            <p:ph type="title"/>
          </p:nvPr>
        </p:nvSpPr>
        <p:spPr/>
        <p:txBody>
          <a:bodyPr/>
          <a:lstStyle/>
          <a:p>
            <a:r>
              <a:rPr lang="en-US" dirty="0"/>
              <a:t>Stakeholder Engagement</a:t>
            </a:r>
          </a:p>
        </p:txBody>
      </p:sp>
      <p:pic>
        <p:nvPicPr>
          <p:cNvPr id="3" name="Picture 2">
            <a:extLst>
              <a:ext uri="{FF2B5EF4-FFF2-40B4-BE49-F238E27FC236}">
                <a16:creationId xmlns:a16="http://schemas.microsoft.com/office/drawing/2014/main" id="{349D853D-AD17-6513-EA39-DACB8B193416}"/>
              </a:ext>
            </a:extLst>
          </p:cNvPr>
          <p:cNvPicPr>
            <a:picLocks noChangeAspect="1"/>
          </p:cNvPicPr>
          <p:nvPr/>
        </p:nvPicPr>
        <p:blipFill>
          <a:blip r:embed="rId3"/>
          <a:stretch>
            <a:fillRect/>
          </a:stretch>
        </p:blipFill>
        <p:spPr>
          <a:xfrm>
            <a:off x="53418" y="1793051"/>
            <a:ext cx="12085163" cy="4121579"/>
          </a:xfrm>
          <a:prstGeom prst="rect">
            <a:avLst/>
          </a:prstGeom>
        </p:spPr>
      </p:pic>
    </p:spTree>
    <p:extLst>
      <p:ext uri="{BB962C8B-B14F-4D97-AF65-F5344CB8AC3E}">
        <p14:creationId xmlns:p14="http://schemas.microsoft.com/office/powerpoint/2010/main" val="641908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2FE09-1DCC-6A37-280D-E64741404A12}"/>
              </a:ext>
            </a:extLst>
          </p:cNvPr>
          <p:cNvSpPr>
            <a:spLocks noGrp="1"/>
          </p:cNvSpPr>
          <p:nvPr>
            <p:ph type="title"/>
          </p:nvPr>
        </p:nvSpPr>
        <p:spPr/>
        <p:txBody>
          <a:bodyPr/>
          <a:lstStyle/>
          <a:p>
            <a:r>
              <a:rPr lang="en-US" dirty="0"/>
              <a:t>Stakeholders Engagement</a:t>
            </a:r>
          </a:p>
        </p:txBody>
      </p:sp>
      <p:sp>
        <p:nvSpPr>
          <p:cNvPr id="3" name="Content Placeholder 2">
            <a:extLst>
              <a:ext uri="{FF2B5EF4-FFF2-40B4-BE49-F238E27FC236}">
                <a16:creationId xmlns:a16="http://schemas.microsoft.com/office/drawing/2014/main" id="{A43C7A5F-23F9-BDBA-0E7D-C647F67E2BBF}"/>
              </a:ext>
            </a:extLst>
          </p:cNvPr>
          <p:cNvSpPr>
            <a:spLocks noGrp="1"/>
          </p:cNvSpPr>
          <p:nvPr>
            <p:ph idx="1"/>
          </p:nvPr>
        </p:nvSpPr>
        <p:spPr/>
        <p:txBody>
          <a:bodyPr/>
          <a:lstStyle/>
          <a:p>
            <a:pPr marL="0" indent="0">
              <a:buNone/>
            </a:pPr>
            <a:r>
              <a:rPr lang="en-US" dirty="0">
                <a:solidFill>
                  <a:srgbClr val="FFEB4B"/>
                </a:solidFill>
              </a:rPr>
              <a:t>Future Engagement</a:t>
            </a:r>
          </a:p>
          <a:p>
            <a:pPr lvl="1"/>
            <a:r>
              <a:rPr lang="en-US" altLang="en-US" dirty="0"/>
              <a:t>Policy Makers (Orange County BCC) </a:t>
            </a:r>
          </a:p>
          <a:p>
            <a:pPr lvl="1"/>
            <a:r>
              <a:rPr lang="en-US" altLang="en-US" dirty="0"/>
              <a:t>State Agencies (FDEP, FDOH, SJRWMD, SFWMD) </a:t>
            </a:r>
          </a:p>
          <a:p>
            <a:pPr lvl="1"/>
            <a:r>
              <a:rPr lang="en-US" altLang="en-US" dirty="0"/>
              <a:t>Municipalities</a:t>
            </a:r>
          </a:p>
          <a:p>
            <a:pPr lvl="1"/>
            <a:r>
              <a:rPr lang="en-US" altLang="en-US" dirty="0"/>
              <a:t>Septic Tank Industry (equipment vendors, installers,	</a:t>
            </a:r>
            <a:br>
              <a:rPr lang="en-US" altLang="en-US" dirty="0"/>
            </a:br>
            <a:r>
              <a:rPr lang="en-US" altLang="en-US" dirty="0"/>
              <a:t>maintenance entities, Florida Onsite Wastewater Association)</a:t>
            </a:r>
          </a:p>
          <a:p>
            <a:pPr lvl="1"/>
            <a:r>
              <a:rPr lang="en-US" altLang="en-US" dirty="0"/>
              <a:t>Development Industry (residential, commercial, contractors, builders, engineers, attorneys)</a:t>
            </a:r>
          </a:p>
          <a:p>
            <a:pPr lvl="1"/>
            <a:r>
              <a:rPr lang="en-US" altLang="en-US" dirty="0"/>
              <a:t>Environmental Groups</a:t>
            </a:r>
          </a:p>
          <a:p>
            <a:pPr lvl="1"/>
            <a:r>
              <a:rPr lang="en-US" altLang="en-US" dirty="0"/>
              <a:t>Orange County Residents, Homeowners, and Visitors</a:t>
            </a:r>
          </a:p>
          <a:p>
            <a:pPr lvl="1"/>
            <a:endParaRPr lang="en-US" dirty="0"/>
          </a:p>
          <a:p>
            <a:pPr marL="228600" lvl="1" indent="0">
              <a:buNone/>
            </a:pPr>
            <a:endParaRPr lang="en-US" dirty="0"/>
          </a:p>
          <a:p>
            <a:pPr marL="228600" lvl="1" indent="0">
              <a:buNone/>
            </a:pPr>
            <a:endParaRPr lang="en-US" dirty="0"/>
          </a:p>
        </p:txBody>
      </p:sp>
    </p:spTree>
    <p:extLst>
      <p:ext uri="{BB962C8B-B14F-4D97-AF65-F5344CB8AC3E}">
        <p14:creationId xmlns:p14="http://schemas.microsoft.com/office/powerpoint/2010/main" val="2025795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14F12-A4E5-C147-CCC2-2E14DE7BD7D0}"/>
              </a:ext>
            </a:extLst>
          </p:cNvPr>
          <p:cNvSpPr>
            <a:spLocks noGrp="1"/>
          </p:cNvSpPr>
          <p:nvPr>
            <p:ph type="title"/>
          </p:nvPr>
        </p:nvSpPr>
        <p:spPr/>
        <p:txBody>
          <a:bodyPr/>
          <a:lstStyle/>
          <a:p>
            <a:r>
              <a:rPr lang="en-US" dirty="0"/>
              <a:t>Presentation Outline	</a:t>
            </a:r>
          </a:p>
        </p:txBody>
      </p:sp>
      <p:sp>
        <p:nvSpPr>
          <p:cNvPr id="3" name="Content Placeholder 2">
            <a:extLst>
              <a:ext uri="{FF2B5EF4-FFF2-40B4-BE49-F238E27FC236}">
                <a16:creationId xmlns:a16="http://schemas.microsoft.com/office/drawing/2014/main" id="{833DF643-BF5D-C488-046B-2D2F8BC2168E}"/>
              </a:ext>
            </a:extLst>
          </p:cNvPr>
          <p:cNvSpPr>
            <a:spLocks noGrp="1"/>
          </p:cNvSpPr>
          <p:nvPr>
            <p:ph idx="1"/>
          </p:nvPr>
        </p:nvSpPr>
        <p:spPr/>
        <p:txBody>
          <a:bodyPr/>
          <a:lstStyle/>
          <a:p>
            <a:r>
              <a:rPr lang="en-US" dirty="0"/>
              <a:t>Background</a:t>
            </a:r>
          </a:p>
          <a:p>
            <a:pPr>
              <a:buClr>
                <a:srgbClr val="3D629D"/>
              </a:buClr>
            </a:pPr>
            <a:r>
              <a:rPr lang="en-US" dirty="0">
                <a:solidFill>
                  <a:srgbClr val="3D629D"/>
                </a:solidFill>
              </a:rPr>
              <a:t>Groundwater Vulnerability Assessment</a:t>
            </a:r>
          </a:p>
          <a:p>
            <a:pPr>
              <a:buClr>
                <a:srgbClr val="3D629D"/>
              </a:buClr>
            </a:pPr>
            <a:r>
              <a:rPr lang="en-US" dirty="0">
                <a:solidFill>
                  <a:srgbClr val="3D629D"/>
                </a:solidFill>
              </a:rPr>
              <a:t>Recommendations</a:t>
            </a:r>
          </a:p>
          <a:p>
            <a:pPr>
              <a:buClr>
                <a:srgbClr val="3D629D"/>
              </a:buClr>
            </a:pPr>
            <a:r>
              <a:rPr lang="en-US" dirty="0">
                <a:solidFill>
                  <a:srgbClr val="3D629D"/>
                </a:solidFill>
              </a:rPr>
              <a:t>Stakeholder Engagement</a:t>
            </a:r>
          </a:p>
          <a:p>
            <a:pPr>
              <a:buClr>
                <a:srgbClr val="3D629D"/>
              </a:buClr>
            </a:pPr>
            <a:r>
              <a:rPr lang="en-US" dirty="0">
                <a:solidFill>
                  <a:srgbClr val="3D629D"/>
                </a:solidFill>
              </a:rPr>
              <a:t>Next Steps </a:t>
            </a:r>
          </a:p>
          <a:p>
            <a:pPr>
              <a:buClr>
                <a:srgbClr val="3D629D"/>
              </a:buClr>
            </a:pPr>
            <a:r>
              <a:rPr lang="en-US" dirty="0">
                <a:solidFill>
                  <a:srgbClr val="3D629D"/>
                </a:solidFill>
              </a:rPr>
              <a:t>Summary</a:t>
            </a:r>
          </a:p>
          <a:p>
            <a:endParaRPr lang="en-US" dirty="0"/>
          </a:p>
          <a:p>
            <a:endParaRPr lang="en-US" dirty="0"/>
          </a:p>
        </p:txBody>
      </p:sp>
      <p:pic>
        <p:nvPicPr>
          <p:cNvPr id="8" name="Picture 7">
            <a:extLst>
              <a:ext uri="{FF2B5EF4-FFF2-40B4-BE49-F238E27FC236}">
                <a16:creationId xmlns:a16="http://schemas.microsoft.com/office/drawing/2014/main" id="{F37649C8-2A76-FE85-C30D-7B3947CB57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4863" y="1605682"/>
            <a:ext cx="3610553" cy="4699868"/>
          </a:xfrm>
          <a:prstGeom prst="rect">
            <a:avLst/>
          </a:prstGeom>
          <a:ln w="19050">
            <a:solidFill>
              <a:schemeClr val="bg1"/>
            </a:solidFill>
          </a:ln>
        </p:spPr>
      </p:pic>
    </p:spTree>
    <p:extLst>
      <p:ext uri="{BB962C8B-B14F-4D97-AF65-F5344CB8AC3E}">
        <p14:creationId xmlns:p14="http://schemas.microsoft.com/office/powerpoint/2010/main" val="2449556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14F12-A4E5-C147-CCC2-2E14DE7BD7D0}"/>
              </a:ext>
            </a:extLst>
          </p:cNvPr>
          <p:cNvSpPr>
            <a:spLocks noGrp="1"/>
          </p:cNvSpPr>
          <p:nvPr>
            <p:ph type="title"/>
          </p:nvPr>
        </p:nvSpPr>
        <p:spPr/>
        <p:txBody>
          <a:bodyPr/>
          <a:lstStyle/>
          <a:p>
            <a:r>
              <a:rPr lang="en-US" dirty="0"/>
              <a:t>Presentation Outline	</a:t>
            </a:r>
          </a:p>
        </p:txBody>
      </p:sp>
      <p:sp>
        <p:nvSpPr>
          <p:cNvPr id="3" name="Content Placeholder 2">
            <a:extLst>
              <a:ext uri="{FF2B5EF4-FFF2-40B4-BE49-F238E27FC236}">
                <a16:creationId xmlns:a16="http://schemas.microsoft.com/office/drawing/2014/main" id="{833DF643-BF5D-C488-046B-2D2F8BC2168E}"/>
              </a:ext>
            </a:extLst>
          </p:cNvPr>
          <p:cNvSpPr>
            <a:spLocks noGrp="1"/>
          </p:cNvSpPr>
          <p:nvPr>
            <p:ph idx="1"/>
          </p:nvPr>
        </p:nvSpPr>
        <p:spPr/>
        <p:txBody>
          <a:bodyPr/>
          <a:lstStyle/>
          <a:p>
            <a:pPr>
              <a:buClr>
                <a:srgbClr val="3D629D"/>
              </a:buClr>
            </a:pPr>
            <a:r>
              <a:rPr lang="en-US" dirty="0">
                <a:solidFill>
                  <a:srgbClr val="3D629D"/>
                </a:solidFill>
              </a:rPr>
              <a:t>Background</a:t>
            </a:r>
          </a:p>
          <a:p>
            <a:pPr>
              <a:buClr>
                <a:srgbClr val="3D629D"/>
              </a:buClr>
            </a:pPr>
            <a:r>
              <a:rPr lang="en-US" dirty="0">
                <a:solidFill>
                  <a:srgbClr val="3D629D"/>
                </a:solidFill>
              </a:rPr>
              <a:t>Groundwater Vulnerability Assessment</a:t>
            </a:r>
          </a:p>
          <a:p>
            <a:pPr>
              <a:buClr>
                <a:srgbClr val="3D629D"/>
              </a:buClr>
            </a:pPr>
            <a:r>
              <a:rPr lang="en-US" dirty="0">
                <a:solidFill>
                  <a:srgbClr val="3D629D"/>
                </a:solidFill>
              </a:rPr>
              <a:t>Recommendations</a:t>
            </a:r>
          </a:p>
          <a:p>
            <a:pPr>
              <a:buClr>
                <a:srgbClr val="3D629D"/>
              </a:buClr>
            </a:pPr>
            <a:r>
              <a:rPr lang="en-US" dirty="0">
                <a:solidFill>
                  <a:srgbClr val="3D629D"/>
                </a:solidFill>
              </a:rPr>
              <a:t>Stakeholder Engagement</a:t>
            </a:r>
          </a:p>
          <a:p>
            <a:r>
              <a:rPr lang="en-US" dirty="0"/>
              <a:t>Next Steps </a:t>
            </a:r>
          </a:p>
          <a:p>
            <a:pPr>
              <a:buClr>
                <a:srgbClr val="3D629D"/>
              </a:buClr>
            </a:pPr>
            <a:r>
              <a:rPr lang="en-US" dirty="0">
                <a:solidFill>
                  <a:srgbClr val="3D629D"/>
                </a:solidFill>
              </a:rPr>
              <a:t>Summary</a:t>
            </a:r>
          </a:p>
          <a:p>
            <a:endParaRPr lang="en-US" dirty="0"/>
          </a:p>
          <a:p>
            <a:endParaRPr lang="en-US" dirty="0"/>
          </a:p>
        </p:txBody>
      </p:sp>
      <p:pic>
        <p:nvPicPr>
          <p:cNvPr id="6" name="Picture 5">
            <a:extLst>
              <a:ext uri="{FF2B5EF4-FFF2-40B4-BE49-F238E27FC236}">
                <a16:creationId xmlns:a16="http://schemas.microsoft.com/office/drawing/2014/main" id="{E4F4F41C-A5B4-723D-68DD-38673CB3BF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4863" y="1605682"/>
            <a:ext cx="3610553" cy="4699868"/>
          </a:xfrm>
          <a:prstGeom prst="rect">
            <a:avLst/>
          </a:prstGeom>
          <a:ln w="19050">
            <a:solidFill>
              <a:schemeClr val="bg1"/>
            </a:solidFill>
          </a:ln>
        </p:spPr>
      </p:pic>
      <p:pic>
        <p:nvPicPr>
          <p:cNvPr id="4" name="Picture 3">
            <a:extLst>
              <a:ext uri="{FF2B5EF4-FFF2-40B4-BE49-F238E27FC236}">
                <a16:creationId xmlns:a16="http://schemas.microsoft.com/office/drawing/2014/main" id="{772AD01A-0A0C-E657-A5B4-1F3B0A69CB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8790" y="3795059"/>
            <a:ext cx="4855979" cy="2788621"/>
          </a:xfrm>
          <a:prstGeom prst="rect">
            <a:avLst/>
          </a:prstGeom>
          <a:ln w="19050">
            <a:solidFill>
              <a:schemeClr val="bg1"/>
            </a:solidFill>
          </a:ln>
        </p:spPr>
      </p:pic>
    </p:spTree>
    <p:extLst>
      <p:ext uri="{BB962C8B-B14F-4D97-AF65-F5344CB8AC3E}">
        <p14:creationId xmlns:p14="http://schemas.microsoft.com/office/powerpoint/2010/main" val="3586038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E0C1-AF22-4C5C-98F2-21730386F157}"/>
              </a:ext>
            </a:extLst>
          </p:cNvPr>
          <p:cNvSpPr>
            <a:spLocks noGrp="1"/>
          </p:cNvSpPr>
          <p:nvPr>
            <p:ph type="title"/>
          </p:nvPr>
        </p:nvSpPr>
        <p:spPr/>
        <p:txBody>
          <a:bodyPr/>
          <a:lstStyle/>
          <a:p>
            <a:r>
              <a:rPr lang="en-US" dirty="0"/>
              <a:t>Next Steps </a:t>
            </a:r>
          </a:p>
        </p:txBody>
      </p:sp>
      <p:sp>
        <p:nvSpPr>
          <p:cNvPr id="3" name="Content Placeholder 2">
            <a:extLst>
              <a:ext uri="{FF2B5EF4-FFF2-40B4-BE49-F238E27FC236}">
                <a16:creationId xmlns:a16="http://schemas.microsoft.com/office/drawing/2014/main" id="{D835A635-FED1-68F3-D75D-BF9188EFECDC}"/>
              </a:ext>
            </a:extLst>
          </p:cNvPr>
          <p:cNvSpPr>
            <a:spLocks noGrp="1"/>
          </p:cNvSpPr>
          <p:nvPr>
            <p:ph idx="1"/>
          </p:nvPr>
        </p:nvSpPr>
        <p:spPr>
          <a:xfrm>
            <a:off x="304800" y="1371600"/>
            <a:ext cx="7034213" cy="5334000"/>
          </a:xfrm>
        </p:spPr>
        <p:txBody>
          <a:bodyPr/>
          <a:lstStyle/>
          <a:p>
            <a:r>
              <a:rPr lang="en-US" dirty="0"/>
              <a:t>Subgroups evaluate recommendations to support policy discussions (Summer 2023)</a:t>
            </a:r>
          </a:p>
          <a:p>
            <a:r>
              <a:rPr lang="en-US" dirty="0"/>
              <a:t>Stakeholder engagement (Fall 2023)</a:t>
            </a:r>
          </a:p>
          <a:p>
            <a:r>
              <a:rPr lang="en-US" dirty="0"/>
              <a:t>Advisory Board and BCC Work Session on policy options (Spring 2024)</a:t>
            </a:r>
          </a:p>
          <a:p>
            <a:r>
              <a:rPr lang="en-US" dirty="0"/>
              <a:t>Draft code revisions</a:t>
            </a:r>
          </a:p>
          <a:p>
            <a:r>
              <a:rPr lang="en-US" dirty="0"/>
              <a:t>Formulate plans for addressing septic tanks in BMAP areas</a:t>
            </a:r>
          </a:p>
          <a:p>
            <a:pPr lvl="2"/>
            <a:endParaRPr lang="en-US" dirty="0"/>
          </a:p>
          <a:p>
            <a:pPr lvl="2"/>
            <a:endParaRPr lang="en-US" dirty="0"/>
          </a:p>
          <a:p>
            <a:pPr lvl="1"/>
            <a:endParaRPr lang="en-US" dirty="0"/>
          </a:p>
        </p:txBody>
      </p:sp>
      <p:pic>
        <p:nvPicPr>
          <p:cNvPr id="4" name="Picture 3">
            <a:extLst>
              <a:ext uri="{FF2B5EF4-FFF2-40B4-BE49-F238E27FC236}">
                <a16:creationId xmlns:a16="http://schemas.microsoft.com/office/drawing/2014/main" id="{2AF6AA2C-21E0-8692-4659-1E6EBF9AD6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4863" y="1605682"/>
            <a:ext cx="3610553" cy="4699868"/>
          </a:xfrm>
          <a:prstGeom prst="rect">
            <a:avLst/>
          </a:prstGeom>
          <a:ln w="19050">
            <a:solidFill>
              <a:schemeClr val="bg1"/>
            </a:solidFill>
          </a:ln>
        </p:spPr>
      </p:pic>
    </p:spTree>
    <p:extLst>
      <p:ext uri="{BB962C8B-B14F-4D97-AF65-F5344CB8AC3E}">
        <p14:creationId xmlns:p14="http://schemas.microsoft.com/office/powerpoint/2010/main" val="1724304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14F12-A4E5-C147-CCC2-2E14DE7BD7D0}"/>
              </a:ext>
            </a:extLst>
          </p:cNvPr>
          <p:cNvSpPr>
            <a:spLocks noGrp="1"/>
          </p:cNvSpPr>
          <p:nvPr>
            <p:ph type="title"/>
          </p:nvPr>
        </p:nvSpPr>
        <p:spPr/>
        <p:txBody>
          <a:bodyPr/>
          <a:lstStyle/>
          <a:p>
            <a:r>
              <a:rPr lang="en-US" dirty="0"/>
              <a:t>Presentation Outline	</a:t>
            </a:r>
          </a:p>
        </p:txBody>
      </p:sp>
      <p:sp>
        <p:nvSpPr>
          <p:cNvPr id="3" name="Content Placeholder 2">
            <a:extLst>
              <a:ext uri="{FF2B5EF4-FFF2-40B4-BE49-F238E27FC236}">
                <a16:creationId xmlns:a16="http://schemas.microsoft.com/office/drawing/2014/main" id="{833DF643-BF5D-C488-046B-2D2F8BC2168E}"/>
              </a:ext>
            </a:extLst>
          </p:cNvPr>
          <p:cNvSpPr>
            <a:spLocks noGrp="1"/>
          </p:cNvSpPr>
          <p:nvPr>
            <p:ph idx="1"/>
          </p:nvPr>
        </p:nvSpPr>
        <p:spPr/>
        <p:txBody>
          <a:bodyPr/>
          <a:lstStyle/>
          <a:p>
            <a:pPr>
              <a:buClr>
                <a:srgbClr val="3D629D"/>
              </a:buClr>
            </a:pPr>
            <a:r>
              <a:rPr lang="en-US" dirty="0">
                <a:solidFill>
                  <a:srgbClr val="3D629D"/>
                </a:solidFill>
              </a:rPr>
              <a:t>Background</a:t>
            </a:r>
          </a:p>
          <a:p>
            <a:pPr>
              <a:buClr>
                <a:srgbClr val="3D629D"/>
              </a:buClr>
            </a:pPr>
            <a:r>
              <a:rPr lang="en-US" dirty="0">
                <a:solidFill>
                  <a:srgbClr val="3D629D"/>
                </a:solidFill>
              </a:rPr>
              <a:t>Groundwater Vulnerability Assessment</a:t>
            </a:r>
          </a:p>
          <a:p>
            <a:pPr>
              <a:buClr>
                <a:srgbClr val="3D629D"/>
              </a:buClr>
            </a:pPr>
            <a:r>
              <a:rPr lang="en-US" dirty="0">
                <a:solidFill>
                  <a:srgbClr val="3D629D"/>
                </a:solidFill>
              </a:rPr>
              <a:t>Recommendations</a:t>
            </a:r>
          </a:p>
          <a:p>
            <a:pPr>
              <a:buClr>
                <a:srgbClr val="3D629D"/>
              </a:buClr>
            </a:pPr>
            <a:r>
              <a:rPr lang="en-US" dirty="0">
                <a:solidFill>
                  <a:srgbClr val="3D629D"/>
                </a:solidFill>
              </a:rPr>
              <a:t>Stakeholder Engagement</a:t>
            </a:r>
          </a:p>
          <a:p>
            <a:pPr>
              <a:buClr>
                <a:srgbClr val="3D629D"/>
              </a:buClr>
            </a:pPr>
            <a:r>
              <a:rPr lang="en-US" dirty="0">
                <a:solidFill>
                  <a:srgbClr val="3D629D"/>
                </a:solidFill>
              </a:rPr>
              <a:t>Next Steps </a:t>
            </a:r>
          </a:p>
          <a:p>
            <a:r>
              <a:rPr lang="en-US" dirty="0"/>
              <a:t>Summary</a:t>
            </a:r>
          </a:p>
          <a:p>
            <a:endParaRPr lang="en-US" dirty="0"/>
          </a:p>
          <a:p>
            <a:endParaRPr lang="en-US" dirty="0"/>
          </a:p>
        </p:txBody>
      </p:sp>
      <p:pic>
        <p:nvPicPr>
          <p:cNvPr id="6" name="Picture 5">
            <a:extLst>
              <a:ext uri="{FF2B5EF4-FFF2-40B4-BE49-F238E27FC236}">
                <a16:creationId xmlns:a16="http://schemas.microsoft.com/office/drawing/2014/main" id="{16DCF949-7E0A-3B83-FCA9-0B56B70414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4863" y="1605682"/>
            <a:ext cx="3610553" cy="4699868"/>
          </a:xfrm>
          <a:prstGeom prst="rect">
            <a:avLst/>
          </a:prstGeom>
          <a:ln w="19050">
            <a:solidFill>
              <a:schemeClr val="bg1"/>
            </a:solidFill>
          </a:ln>
        </p:spPr>
      </p:pic>
    </p:spTree>
    <p:extLst>
      <p:ext uri="{BB962C8B-B14F-4D97-AF65-F5344CB8AC3E}">
        <p14:creationId xmlns:p14="http://schemas.microsoft.com/office/powerpoint/2010/main" val="2940792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E0C1-AF22-4C5C-98F2-21730386F157}"/>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D835A635-FED1-68F3-D75D-BF9188EFECDC}"/>
              </a:ext>
            </a:extLst>
          </p:cNvPr>
          <p:cNvSpPr>
            <a:spLocks noGrp="1"/>
          </p:cNvSpPr>
          <p:nvPr>
            <p:ph idx="1"/>
          </p:nvPr>
        </p:nvSpPr>
        <p:spPr/>
        <p:txBody>
          <a:bodyPr/>
          <a:lstStyle/>
          <a:p>
            <a:r>
              <a:rPr lang="en-US" sz="3000" dirty="0"/>
              <a:t>The GVA is a county-wide assessment performed </a:t>
            </a:r>
            <a:r>
              <a:rPr lang="en-US" sz="3000"/>
              <a:t>using peer-reviewed </a:t>
            </a:r>
            <a:r>
              <a:rPr lang="en-US" sz="3000" dirty="0"/>
              <a:t>models and using local data</a:t>
            </a:r>
          </a:p>
          <a:p>
            <a:r>
              <a:rPr lang="en-US" sz="3000" dirty="0"/>
              <a:t>The study identified PVAs where there should be restrictions on new conventional septic systems </a:t>
            </a:r>
          </a:p>
          <a:p>
            <a:r>
              <a:rPr lang="en-US" sz="3000" dirty="0"/>
              <a:t>PVAs help prioritize where septic-to-sewer conversions or upgrades need to occur </a:t>
            </a:r>
          </a:p>
          <a:p>
            <a:r>
              <a:rPr lang="en-US" sz="3000" dirty="0"/>
              <a:t>GVA will help Orange County with FDEP regulatory requirements</a:t>
            </a:r>
          </a:p>
          <a:p>
            <a:r>
              <a:rPr lang="en-US" sz="3000" dirty="0"/>
              <a:t>Additional discussions with stakeholders are planned during septic tank policy development</a:t>
            </a:r>
          </a:p>
          <a:p>
            <a:r>
              <a:rPr lang="en-US" sz="3000" dirty="0"/>
              <a:t>GVA will help Subgroups evaluate potential policy options</a:t>
            </a:r>
          </a:p>
          <a:p>
            <a:pPr lvl="1"/>
            <a:endParaRPr lang="en-US" dirty="0"/>
          </a:p>
        </p:txBody>
      </p:sp>
    </p:spTree>
    <p:extLst>
      <p:ext uri="{BB962C8B-B14F-4D97-AF65-F5344CB8AC3E}">
        <p14:creationId xmlns:p14="http://schemas.microsoft.com/office/powerpoint/2010/main" val="1462749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18278-F3F4-4CAC-A34A-A678DEC724F7}"/>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12784B08-71DE-48A3-AC2B-812A5319F856}"/>
              </a:ext>
            </a:extLst>
          </p:cNvPr>
          <p:cNvSpPr>
            <a:spLocks noGrp="1"/>
          </p:cNvSpPr>
          <p:nvPr>
            <p:ph idx="1"/>
          </p:nvPr>
        </p:nvSpPr>
        <p:spPr>
          <a:xfrm>
            <a:off x="304800" y="1371600"/>
            <a:ext cx="5645624" cy="5334000"/>
          </a:xfrm>
        </p:spPr>
        <p:txBody>
          <a:bodyPr/>
          <a:lstStyle/>
          <a:p>
            <a:r>
              <a:rPr lang="en-US" dirty="0"/>
              <a:t>Conventional septic systems are effective in the right locations and at the right densities</a:t>
            </a:r>
          </a:p>
          <a:p>
            <a:r>
              <a:rPr lang="en-US" dirty="0"/>
              <a:t>Groundwater can transport nutrients to surface water</a:t>
            </a:r>
          </a:p>
          <a:p>
            <a:r>
              <a:rPr lang="en-US" dirty="0"/>
              <a:t>Excessive nutrient loading to surface waters can degrade water quality and surrounding biological communities</a:t>
            </a:r>
          </a:p>
          <a:p>
            <a:endParaRPr lang="en-US" dirty="0"/>
          </a:p>
          <a:p>
            <a:endParaRPr lang="en-US" dirty="0"/>
          </a:p>
        </p:txBody>
      </p:sp>
      <p:pic>
        <p:nvPicPr>
          <p:cNvPr id="7" name="Picture 6">
            <a:extLst>
              <a:ext uri="{FF2B5EF4-FFF2-40B4-BE49-F238E27FC236}">
                <a16:creationId xmlns:a16="http://schemas.microsoft.com/office/drawing/2014/main" id="{9B501451-B21E-052E-C0AE-D1D1E6265EAA}"/>
              </a:ext>
            </a:extLst>
          </p:cNvPr>
          <p:cNvPicPr preferRelativeResize="0">
            <a:picLocks/>
          </p:cNvPicPr>
          <p:nvPr/>
        </p:nvPicPr>
        <p:blipFill>
          <a:blip r:embed="rId3" cstate="screen">
            <a:extLst>
              <a:ext uri="{28A0092B-C50C-407E-A947-70E740481C1C}">
                <a14:useLocalDpi xmlns:a14="http://schemas.microsoft.com/office/drawing/2010/main"/>
              </a:ext>
            </a:extLst>
          </a:blip>
          <a:srcRect/>
          <a:stretch/>
        </p:blipFill>
        <p:spPr>
          <a:xfrm>
            <a:off x="6188031" y="1371600"/>
            <a:ext cx="5806440" cy="5303520"/>
          </a:xfrm>
          <a:prstGeom prst="rect">
            <a:avLst/>
          </a:prstGeom>
          <a:ln w="19050">
            <a:solidFill>
              <a:schemeClr val="bg1"/>
            </a:solidFill>
          </a:ln>
        </p:spPr>
      </p:pic>
    </p:spTree>
    <p:extLst>
      <p:ext uri="{BB962C8B-B14F-4D97-AF65-F5344CB8AC3E}">
        <p14:creationId xmlns:p14="http://schemas.microsoft.com/office/powerpoint/2010/main" val="2048709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6273-C8F9-4F5D-CC0A-57186FC18576}"/>
              </a:ext>
            </a:extLst>
          </p:cNvPr>
          <p:cNvSpPr>
            <a:spLocks noGrp="1"/>
          </p:cNvSpPr>
          <p:nvPr>
            <p:ph type="title"/>
          </p:nvPr>
        </p:nvSpPr>
        <p:spPr/>
        <p:txBody>
          <a:bodyPr/>
          <a:lstStyle/>
          <a:p>
            <a:r>
              <a:rPr lang="en-US" dirty="0"/>
              <a:t>Background </a:t>
            </a:r>
          </a:p>
        </p:txBody>
      </p:sp>
      <p:sp>
        <p:nvSpPr>
          <p:cNvPr id="3" name="Content Placeholder 2">
            <a:extLst>
              <a:ext uri="{FF2B5EF4-FFF2-40B4-BE49-F238E27FC236}">
                <a16:creationId xmlns:a16="http://schemas.microsoft.com/office/drawing/2014/main" id="{4ED38C33-2562-275C-0D0A-23FB0EDDFDC1}"/>
              </a:ext>
            </a:extLst>
          </p:cNvPr>
          <p:cNvSpPr>
            <a:spLocks noGrp="1"/>
          </p:cNvSpPr>
          <p:nvPr>
            <p:ph idx="1"/>
          </p:nvPr>
        </p:nvSpPr>
        <p:spPr/>
        <p:txBody>
          <a:bodyPr/>
          <a:lstStyle/>
          <a:p>
            <a:r>
              <a:rPr lang="en-US" dirty="0"/>
              <a:t>State legislation addressing septic system impacts:</a:t>
            </a:r>
          </a:p>
          <a:p>
            <a:pPr lvl="1"/>
            <a:r>
              <a:rPr lang="en-US" dirty="0"/>
              <a:t>Florida Springs and Aquifer Protection Act (2016)</a:t>
            </a:r>
          </a:p>
          <a:p>
            <a:pPr lvl="1"/>
            <a:r>
              <a:rPr lang="en-US" dirty="0"/>
              <a:t>State Clean Waterways Act (2020)</a:t>
            </a:r>
          </a:p>
          <a:p>
            <a:pPr lvl="2"/>
            <a:r>
              <a:rPr lang="en-US" dirty="0"/>
              <a:t>Requires Orange County to incorporate plans addressing Onsite Septic Treatment Disposal Systems (OSTDS) into nutrient BMAPs </a:t>
            </a:r>
            <a:r>
              <a:rPr lang="en-US" sz="2400" dirty="0"/>
              <a:t>by July 1, 2025</a:t>
            </a:r>
          </a:p>
          <a:p>
            <a:pPr lvl="1"/>
            <a:r>
              <a:rPr lang="en-US" sz="2600" dirty="0"/>
              <a:t>House Bill 1379 (2023)</a:t>
            </a:r>
          </a:p>
          <a:p>
            <a:pPr lvl="2"/>
            <a:r>
              <a:rPr lang="en-US" dirty="0"/>
              <a:t>Prohibits new OSTDS within a BMAP, 4E/4A Reasonable Assurance Plan, or pollution reduction plan where sewer is available. On lots one acre or less where sewer is not available, new OSTDSs must be an enhanced systems or other treatment system that achieves at least 65% nitrogen reduction.</a:t>
            </a:r>
          </a:p>
          <a:p>
            <a:r>
              <a:rPr lang="en-US" dirty="0"/>
              <a:t>May result in future updates to Chapter 37, Water and Wastewater, Orange County Code.</a:t>
            </a:r>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2607136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A8E7-19CC-A516-02AA-94C9845B1988}"/>
              </a:ext>
            </a:extLst>
          </p:cNvPr>
          <p:cNvSpPr>
            <a:spLocks noGrp="1"/>
          </p:cNvSpPr>
          <p:nvPr>
            <p:ph type="title"/>
          </p:nvPr>
        </p:nvSpPr>
        <p:spPr/>
        <p:txBody>
          <a:bodyPr/>
          <a:lstStyle/>
          <a:p>
            <a:r>
              <a:rPr lang="en-US" dirty="0"/>
              <a:t>Background</a:t>
            </a:r>
          </a:p>
        </p:txBody>
      </p:sp>
      <p:pic>
        <p:nvPicPr>
          <p:cNvPr id="8" name="Content Placeholder 7">
            <a:extLst>
              <a:ext uri="{FF2B5EF4-FFF2-40B4-BE49-F238E27FC236}">
                <a16:creationId xmlns:a16="http://schemas.microsoft.com/office/drawing/2014/main" id="{3EE28E50-8D29-5381-EE9A-93186DAFDF3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1999" cy="6858001"/>
          </a:xfrm>
        </p:spPr>
      </p:pic>
    </p:spTree>
    <p:extLst>
      <p:ext uri="{BB962C8B-B14F-4D97-AF65-F5344CB8AC3E}">
        <p14:creationId xmlns:p14="http://schemas.microsoft.com/office/powerpoint/2010/main" val="2559209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4A8E7-19CC-A516-02AA-94C9845B1988}"/>
              </a:ext>
            </a:extLst>
          </p:cNvPr>
          <p:cNvSpPr>
            <a:spLocks noGrp="1"/>
          </p:cNvSpPr>
          <p:nvPr>
            <p:ph type="title"/>
          </p:nvPr>
        </p:nvSpPr>
        <p:spPr/>
        <p:txBody>
          <a:bodyPr/>
          <a:lstStyle/>
          <a:p>
            <a:r>
              <a:rPr lang="en-US" dirty="0"/>
              <a:t>Background</a:t>
            </a:r>
          </a:p>
        </p:txBody>
      </p:sp>
      <p:sp>
        <p:nvSpPr>
          <p:cNvPr id="8" name="TextBox 7">
            <a:extLst>
              <a:ext uri="{FF2B5EF4-FFF2-40B4-BE49-F238E27FC236}">
                <a16:creationId xmlns:a16="http://schemas.microsoft.com/office/drawing/2014/main" id="{E6B9CF4A-5216-06D0-A4BF-F6040BA818D7}"/>
              </a:ext>
            </a:extLst>
          </p:cNvPr>
          <p:cNvSpPr txBox="1"/>
          <p:nvPr/>
        </p:nvSpPr>
        <p:spPr>
          <a:xfrm>
            <a:off x="1685496" y="1390322"/>
            <a:ext cx="9356758" cy="523220"/>
          </a:xfrm>
          <a:prstGeom prst="rect">
            <a:avLst/>
          </a:prstGeom>
          <a:noFill/>
        </p:spPr>
        <p:txBody>
          <a:bodyPr wrap="square">
            <a:spAutoFit/>
          </a:bodyPr>
          <a:lstStyle/>
          <a:p>
            <a:pPr marL="0" indent="0">
              <a:buNone/>
            </a:pPr>
            <a:r>
              <a:rPr lang="en-US" sz="2800" b="1" dirty="0">
                <a:solidFill>
                  <a:schemeClr val="bg1"/>
                </a:solidFill>
                <a:effectLst>
                  <a:outerShdw blurRad="38100" dist="38100" dir="2700000" algn="tl">
                    <a:srgbClr val="000000">
                      <a:alpha val="43137"/>
                    </a:srgbClr>
                  </a:outerShdw>
                </a:effectLst>
                <a:latin typeface="+mn-lt"/>
              </a:rPr>
              <a:t>Distribution of Conventional Septic Systems in Orange County</a:t>
            </a:r>
          </a:p>
        </p:txBody>
      </p:sp>
      <p:graphicFrame>
        <p:nvGraphicFramePr>
          <p:cNvPr id="4" name="Table 4">
            <a:extLst>
              <a:ext uri="{FF2B5EF4-FFF2-40B4-BE49-F238E27FC236}">
                <a16:creationId xmlns:a16="http://schemas.microsoft.com/office/drawing/2014/main" id="{B1567FFD-5CA1-D9DD-4BCC-9D5F388E82AE}"/>
              </a:ext>
            </a:extLst>
          </p:cNvPr>
          <p:cNvGraphicFramePr>
            <a:graphicFrameLocks/>
          </p:cNvGraphicFramePr>
          <p:nvPr>
            <p:extLst>
              <p:ext uri="{D42A27DB-BD31-4B8C-83A1-F6EECF244321}">
                <p14:modId xmlns:p14="http://schemas.microsoft.com/office/powerpoint/2010/main" val="1729399352"/>
              </p:ext>
            </p:extLst>
          </p:nvPr>
        </p:nvGraphicFramePr>
        <p:xfrm>
          <a:off x="498668" y="1979366"/>
          <a:ext cx="11333940" cy="4693603"/>
        </p:xfrm>
        <a:graphic>
          <a:graphicData uri="http://schemas.openxmlformats.org/drawingml/2006/table">
            <a:tbl>
              <a:tblPr firstRow="1" bandRow="1"/>
              <a:tblGrid>
                <a:gridCol w="2081570">
                  <a:extLst>
                    <a:ext uri="{9D8B030D-6E8A-4147-A177-3AD203B41FA5}">
                      <a16:colId xmlns:a16="http://schemas.microsoft.com/office/drawing/2014/main" val="1530248904"/>
                    </a:ext>
                  </a:extLst>
                </a:gridCol>
                <a:gridCol w="2942376">
                  <a:extLst>
                    <a:ext uri="{9D8B030D-6E8A-4147-A177-3AD203B41FA5}">
                      <a16:colId xmlns:a16="http://schemas.microsoft.com/office/drawing/2014/main" val="686718312"/>
                    </a:ext>
                  </a:extLst>
                </a:gridCol>
                <a:gridCol w="3123445">
                  <a:extLst>
                    <a:ext uri="{9D8B030D-6E8A-4147-A177-3AD203B41FA5}">
                      <a16:colId xmlns:a16="http://schemas.microsoft.com/office/drawing/2014/main" val="3994501019"/>
                    </a:ext>
                  </a:extLst>
                </a:gridCol>
                <a:gridCol w="3186549">
                  <a:extLst>
                    <a:ext uri="{9D8B030D-6E8A-4147-A177-3AD203B41FA5}">
                      <a16:colId xmlns:a16="http://schemas.microsoft.com/office/drawing/2014/main" val="998096933"/>
                    </a:ext>
                  </a:extLst>
                </a:gridCol>
              </a:tblGrid>
              <a:tr h="552949">
                <a:tc>
                  <a:txBody>
                    <a:bodyPr/>
                    <a:lstStyle/>
                    <a:p>
                      <a:pPr algn="ctr"/>
                      <a:r>
                        <a:rPr lang="en-US" sz="2400" b="1" dirty="0">
                          <a:solidFill>
                            <a:schemeClr val="bg1"/>
                          </a:solidFill>
                        </a:rPr>
                        <a:t>District</a:t>
                      </a:r>
                    </a:p>
                  </a:txBody>
                  <a:tcPr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a:r>
                        <a:rPr lang="en-US" sz="2400" b="1" dirty="0">
                          <a:solidFill>
                            <a:schemeClr val="bg1"/>
                          </a:solidFill>
                        </a:rPr>
                        <a:t>Orange County</a:t>
                      </a:r>
                    </a:p>
                  </a:txBody>
                  <a:tcPr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a:r>
                        <a:rPr lang="en-US" sz="2400" b="1" dirty="0">
                          <a:solidFill>
                            <a:schemeClr val="bg1"/>
                          </a:solidFill>
                        </a:rPr>
                        <a:t>OCU Service Area</a:t>
                      </a:r>
                    </a:p>
                    <a:p>
                      <a:pPr algn="ctr"/>
                      <a:r>
                        <a:rPr lang="en-US" sz="2400" b="1" dirty="0">
                          <a:solidFill>
                            <a:schemeClr val="bg1"/>
                          </a:solidFill>
                        </a:rPr>
                        <a:t>Inside Wekiva PFA</a:t>
                      </a:r>
                    </a:p>
                  </a:txBody>
                  <a:tcPr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p>
                      <a:pPr algn="ctr"/>
                      <a:r>
                        <a:rPr lang="en-US" sz="2400" b="1" dirty="0">
                          <a:solidFill>
                            <a:schemeClr val="bg1"/>
                          </a:solidFill>
                        </a:rPr>
                        <a:t>OCU Service Area</a:t>
                      </a:r>
                    </a:p>
                    <a:p>
                      <a:pPr algn="ctr"/>
                      <a:r>
                        <a:rPr lang="en-US" sz="2400" b="1" dirty="0">
                          <a:solidFill>
                            <a:schemeClr val="bg1"/>
                          </a:solidFill>
                        </a:rPr>
                        <a:t>Outside Wekiva PFA</a:t>
                      </a:r>
                    </a:p>
                  </a:txBody>
                  <a:tcPr anchor="b">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4096672018"/>
                  </a:ext>
                </a:extLst>
              </a:tr>
              <a:tr h="552949">
                <a:tc>
                  <a:txBody>
                    <a:bodyPr/>
                    <a:lstStyle/>
                    <a:p>
                      <a:pPr algn="ctr"/>
                      <a:r>
                        <a:rPr lang="en-US" sz="2000" dirty="0"/>
                        <a:t>1</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13,010</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0</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12,890</a:t>
                      </a:r>
                    </a:p>
                  </a:txBody>
                  <a:tcPr anchor="ctr">
                    <a:lnL w="12700" cmpd="sng">
                      <a:solidFill>
                        <a:sysClr val="window" lastClr="FFFFFF"/>
                      </a:solidFill>
                    </a:lnL>
                    <a:lnR w="12700" cmpd="sng">
                      <a:solidFill>
                        <a:sysClr val="window" lastClr="FFFFFF"/>
                      </a:solidFill>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987481258"/>
                  </a:ext>
                </a:extLst>
              </a:tr>
              <a:tr h="552949">
                <a:tc>
                  <a:txBody>
                    <a:bodyPr/>
                    <a:lstStyle/>
                    <a:p>
                      <a:pPr algn="ctr"/>
                      <a:r>
                        <a:rPr lang="en-US" sz="2000" dirty="0"/>
                        <a:t>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27,732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14,000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585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187338805"/>
                  </a:ext>
                </a:extLst>
              </a:tr>
              <a:tr h="552949">
                <a:tc>
                  <a:txBody>
                    <a:bodyPr/>
                    <a:lstStyle/>
                    <a:p>
                      <a:pPr algn="ctr"/>
                      <a:r>
                        <a:rPr lang="en-US" sz="2000" dirty="0"/>
                        <a:t>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14,457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11,426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4252472462"/>
                  </a:ext>
                </a:extLst>
              </a:tr>
              <a:tr h="552949">
                <a:tc>
                  <a:txBody>
                    <a:bodyPr/>
                    <a:lstStyle/>
                    <a:p>
                      <a:pPr algn="ctr"/>
                      <a:r>
                        <a:rPr lang="en-US" sz="2000" dirty="0"/>
                        <a:t>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2,252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2,412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661908411"/>
                  </a:ext>
                </a:extLst>
              </a:tr>
              <a:tr h="552949">
                <a:tc>
                  <a:txBody>
                    <a:bodyPr/>
                    <a:lstStyle/>
                    <a:p>
                      <a:pPr algn="ctr"/>
                      <a:r>
                        <a:rPr lang="en-US" sz="2000" dirty="0"/>
                        <a:t>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18,067</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22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000" dirty="0"/>
                        <a:t>8,541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205756768"/>
                  </a:ext>
                </a:extLst>
              </a:tr>
              <a:tr h="552949">
                <a:tc>
                  <a:txBody>
                    <a:bodyPr/>
                    <a:lstStyle/>
                    <a:p>
                      <a:pPr algn="ctr"/>
                      <a:r>
                        <a:rPr lang="en-US" sz="2000" dirty="0"/>
                        <a:t>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10,324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3,740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gn="ctr"/>
                      <a:r>
                        <a:rPr lang="en-US" sz="2000" dirty="0"/>
                        <a:t>6,025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897426900"/>
                  </a:ext>
                </a:extLst>
              </a:tr>
              <a:tr h="552949">
                <a:tc>
                  <a:txBody>
                    <a:bodyPr/>
                    <a:lstStyle/>
                    <a:p>
                      <a:pPr algn="ctr"/>
                      <a:r>
                        <a:rPr lang="en-US" sz="2400" b="1" dirty="0"/>
                        <a:t>Total</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400" b="1" dirty="0"/>
                        <a:t>85,932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400" b="1" dirty="0"/>
                        <a:t>17,762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algn="ctr"/>
                      <a:r>
                        <a:rPr lang="en-US" sz="2400" b="1" dirty="0"/>
                        <a:t>41,879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306359317"/>
                  </a:ext>
                </a:extLst>
              </a:tr>
            </a:tbl>
          </a:graphicData>
        </a:graphic>
      </p:graphicFrame>
    </p:spTree>
    <p:extLst>
      <p:ext uri="{BB962C8B-B14F-4D97-AF65-F5344CB8AC3E}">
        <p14:creationId xmlns:p14="http://schemas.microsoft.com/office/powerpoint/2010/main" val="3166738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F1E16-BCE4-7AE5-E5AF-D0870CC8424F}"/>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48B2E1E0-E458-074A-FF46-E447E7136F3E}"/>
              </a:ext>
            </a:extLst>
          </p:cNvPr>
          <p:cNvSpPr>
            <a:spLocks noGrp="1"/>
          </p:cNvSpPr>
          <p:nvPr>
            <p:ph idx="1"/>
          </p:nvPr>
        </p:nvSpPr>
        <p:spPr/>
        <p:txBody>
          <a:bodyPr/>
          <a:lstStyle/>
          <a:p>
            <a:pPr marL="0" indent="0">
              <a:buNone/>
            </a:pPr>
            <a:r>
              <a:rPr lang="en-US" dirty="0">
                <a:solidFill>
                  <a:srgbClr val="FFEB4B"/>
                </a:solidFill>
                <a:effectLst>
                  <a:outerShdw blurRad="38100" dist="38100" dir="2700000" algn="tl">
                    <a:srgbClr val="000000">
                      <a:alpha val="43137"/>
                    </a:srgbClr>
                  </a:outerShdw>
                </a:effectLst>
              </a:rPr>
              <a:t>Purpose of the Groundwater Vulnerability Assessment (GVA)</a:t>
            </a:r>
          </a:p>
          <a:p>
            <a:r>
              <a:rPr lang="en-US" sz="3000" dirty="0"/>
              <a:t>Which waterbodies are most vulnerable to excessive nutrient loading from existing conventional septic systems?</a:t>
            </a:r>
          </a:p>
          <a:p>
            <a:r>
              <a:rPr lang="en-US" sz="3000" dirty="0"/>
              <a:t>Where should use of conventional septic systems be restricted for new development?</a:t>
            </a:r>
          </a:p>
          <a:p>
            <a:r>
              <a:rPr lang="en-US" sz="3000" dirty="0"/>
              <a:t>Where should connections to the central sewer or upgrading to advanced septic systems be prioritized for existing conventional septic systems?</a:t>
            </a:r>
          </a:p>
          <a:p>
            <a:r>
              <a:rPr lang="en-US" sz="3000" dirty="0"/>
              <a:t>Are current setback requirements from septic systems in code adequate to protect nearby surface waters?</a:t>
            </a:r>
          </a:p>
          <a:p>
            <a:endParaRPr lang="en-US" altLang="en-US" sz="3200" dirty="0"/>
          </a:p>
        </p:txBody>
      </p:sp>
    </p:spTree>
    <p:extLst>
      <p:ext uri="{BB962C8B-B14F-4D97-AF65-F5344CB8AC3E}">
        <p14:creationId xmlns:p14="http://schemas.microsoft.com/office/powerpoint/2010/main" val="2311324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14F12-A4E5-C147-CCC2-2E14DE7BD7D0}"/>
              </a:ext>
            </a:extLst>
          </p:cNvPr>
          <p:cNvSpPr>
            <a:spLocks noGrp="1"/>
          </p:cNvSpPr>
          <p:nvPr>
            <p:ph type="title"/>
          </p:nvPr>
        </p:nvSpPr>
        <p:spPr/>
        <p:txBody>
          <a:bodyPr/>
          <a:lstStyle/>
          <a:p>
            <a:r>
              <a:rPr lang="en-US" dirty="0"/>
              <a:t>Presentation Outline	</a:t>
            </a:r>
          </a:p>
        </p:txBody>
      </p:sp>
      <p:sp>
        <p:nvSpPr>
          <p:cNvPr id="3" name="Content Placeholder 2">
            <a:extLst>
              <a:ext uri="{FF2B5EF4-FFF2-40B4-BE49-F238E27FC236}">
                <a16:creationId xmlns:a16="http://schemas.microsoft.com/office/drawing/2014/main" id="{833DF643-BF5D-C488-046B-2D2F8BC2168E}"/>
              </a:ext>
            </a:extLst>
          </p:cNvPr>
          <p:cNvSpPr>
            <a:spLocks noGrp="1"/>
          </p:cNvSpPr>
          <p:nvPr>
            <p:ph idx="1"/>
          </p:nvPr>
        </p:nvSpPr>
        <p:spPr/>
        <p:txBody>
          <a:bodyPr/>
          <a:lstStyle/>
          <a:p>
            <a:pPr>
              <a:buClr>
                <a:srgbClr val="3D629D"/>
              </a:buClr>
            </a:pPr>
            <a:r>
              <a:rPr lang="en-US" dirty="0">
                <a:solidFill>
                  <a:srgbClr val="3D629D"/>
                </a:solidFill>
              </a:rPr>
              <a:t>Background</a:t>
            </a:r>
          </a:p>
          <a:p>
            <a:r>
              <a:rPr lang="en-US" dirty="0"/>
              <a:t>Groundwater Vulnerability Assessment</a:t>
            </a:r>
          </a:p>
          <a:p>
            <a:pPr>
              <a:buClr>
                <a:srgbClr val="3D629D"/>
              </a:buClr>
            </a:pPr>
            <a:r>
              <a:rPr lang="en-US" dirty="0">
                <a:solidFill>
                  <a:srgbClr val="3D629D"/>
                </a:solidFill>
              </a:rPr>
              <a:t>Recommendations</a:t>
            </a:r>
          </a:p>
          <a:p>
            <a:pPr>
              <a:buClr>
                <a:srgbClr val="3D629D"/>
              </a:buClr>
            </a:pPr>
            <a:r>
              <a:rPr lang="en-US" dirty="0">
                <a:solidFill>
                  <a:srgbClr val="3D629D"/>
                </a:solidFill>
              </a:rPr>
              <a:t>Stakeholder Engagement</a:t>
            </a:r>
          </a:p>
          <a:p>
            <a:pPr>
              <a:buClr>
                <a:srgbClr val="3D629D"/>
              </a:buClr>
            </a:pPr>
            <a:r>
              <a:rPr lang="en-US" dirty="0">
                <a:solidFill>
                  <a:srgbClr val="3D629D"/>
                </a:solidFill>
              </a:rPr>
              <a:t>Next Steps </a:t>
            </a:r>
          </a:p>
          <a:p>
            <a:pPr>
              <a:buClr>
                <a:srgbClr val="3D629D"/>
              </a:buClr>
            </a:pPr>
            <a:r>
              <a:rPr lang="en-US" dirty="0">
                <a:solidFill>
                  <a:srgbClr val="3D629D"/>
                </a:solidFill>
              </a:rPr>
              <a:t>Summary</a:t>
            </a:r>
          </a:p>
          <a:p>
            <a:endParaRPr lang="en-US" dirty="0"/>
          </a:p>
          <a:p>
            <a:endParaRPr lang="en-US" dirty="0"/>
          </a:p>
        </p:txBody>
      </p:sp>
      <p:pic>
        <p:nvPicPr>
          <p:cNvPr id="6" name="Picture 5">
            <a:extLst>
              <a:ext uri="{FF2B5EF4-FFF2-40B4-BE49-F238E27FC236}">
                <a16:creationId xmlns:a16="http://schemas.microsoft.com/office/drawing/2014/main" id="{EABDFE35-08AB-01D0-6371-243890670F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4863" y="1605682"/>
            <a:ext cx="3610553" cy="4699868"/>
          </a:xfrm>
          <a:prstGeom prst="rect">
            <a:avLst/>
          </a:prstGeom>
          <a:ln w="19050">
            <a:solidFill>
              <a:schemeClr val="bg1"/>
            </a:solidFill>
          </a:ln>
        </p:spPr>
      </p:pic>
    </p:spTree>
    <p:extLst>
      <p:ext uri="{BB962C8B-B14F-4D97-AF65-F5344CB8AC3E}">
        <p14:creationId xmlns:p14="http://schemas.microsoft.com/office/powerpoint/2010/main" val="924469148"/>
      </p:ext>
    </p:extLst>
  </p:cSld>
  <p:clrMapOvr>
    <a:masterClrMapping/>
  </p:clrMapOvr>
</p:sld>
</file>

<file path=ppt/theme/theme1.xml><?xml version="1.0" encoding="utf-8"?>
<a:theme xmlns:a="http://schemas.openxmlformats.org/drawingml/2006/main" name="Master + Presentation Outline">
  <a:themeElements>
    <a:clrScheme name="Custom 1">
      <a:dk1>
        <a:sysClr val="windowText" lastClr="000000"/>
      </a:dk1>
      <a:lt1>
        <a:sysClr val="window" lastClr="FFFFFF"/>
      </a:lt1>
      <a:dk2>
        <a:srgbClr val="373545"/>
      </a:dk2>
      <a:lt2>
        <a:srgbClr val="CEDBE6"/>
      </a:lt2>
      <a:accent1>
        <a:srgbClr val="D9F4D8"/>
      </a:accent1>
      <a:accent2>
        <a:srgbClr val="D2F5FA"/>
      </a:accent2>
      <a:accent3>
        <a:srgbClr val="F2CCA6"/>
      </a:accent3>
      <a:accent4>
        <a:srgbClr val="F8D4D4"/>
      </a:accent4>
      <a:accent5>
        <a:srgbClr val="D4D6F8"/>
      </a:accent5>
      <a:accent6>
        <a:srgbClr val="FAFAD2"/>
      </a:accent6>
      <a:hlink>
        <a:srgbClr val="FFFF00"/>
      </a:hlink>
      <a:folHlink>
        <a:srgbClr val="354F1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800" b="1" dirty="0" err="1"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21693</TotalTime>
  <Words>2686</Words>
  <Application>Microsoft Office PowerPoint</Application>
  <PresentationFormat>Widescreen</PresentationFormat>
  <Paragraphs>343</Paragraphs>
  <Slides>33</Slides>
  <Notes>33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2" baseType="lpstr">
      <vt:lpstr>Arial</vt:lpstr>
      <vt:lpstr>Bahnschrift Light SemiCondensed</vt:lpstr>
      <vt:lpstr>Calibri</vt:lpstr>
      <vt:lpstr>Calibri headings</vt:lpstr>
      <vt:lpstr>Century Gothic</vt:lpstr>
      <vt:lpstr>Verdana</vt:lpstr>
      <vt:lpstr>Wingdings</vt:lpstr>
      <vt:lpstr>Master + Presentation Outline</vt:lpstr>
      <vt:lpstr>CorelDRAW</vt:lpstr>
      <vt:lpstr>    Orange County  Groundwater Vulnerability Assessment  Work Session </vt:lpstr>
      <vt:lpstr>Presentation Outline </vt:lpstr>
      <vt:lpstr>Presentation Outline </vt:lpstr>
      <vt:lpstr>Background</vt:lpstr>
      <vt:lpstr>Background </vt:lpstr>
      <vt:lpstr>Background</vt:lpstr>
      <vt:lpstr>Background</vt:lpstr>
      <vt:lpstr>Background</vt:lpstr>
      <vt:lpstr>Presentation Outline </vt:lpstr>
      <vt:lpstr>Groundwater Vulnerability Assessment</vt:lpstr>
      <vt:lpstr>Groundwater Vulnerability Assessment</vt:lpstr>
      <vt:lpstr>Background</vt:lpstr>
      <vt:lpstr>Groundwater Vulnerability Assessment</vt:lpstr>
      <vt:lpstr>Background</vt:lpstr>
      <vt:lpstr>Groundwater Vulnerability Assessment</vt:lpstr>
      <vt:lpstr>Background</vt:lpstr>
      <vt:lpstr>Groundwater Vulnerability Assessment</vt:lpstr>
      <vt:lpstr>Background</vt:lpstr>
      <vt:lpstr>Background</vt:lpstr>
      <vt:lpstr>Background</vt:lpstr>
      <vt:lpstr>Groundwater Vulnerability Assessment</vt:lpstr>
      <vt:lpstr>Presentation Outline </vt:lpstr>
      <vt:lpstr>GVA Recommendations for Consideration</vt:lpstr>
      <vt:lpstr>GVA Recommendations for Consideration</vt:lpstr>
      <vt:lpstr>GVA Recommendations for Consideration</vt:lpstr>
      <vt:lpstr>GVA Recommendations for Consideration</vt:lpstr>
      <vt:lpstr>Presentation Outline </vt:lpstr>
      <vt:lpstr>Stakeholder Engagement</vt:lpstr>
      <vt:lpstr>Stakeholders Engagement</vt:lpstr>
      <vt:lpstr>Presentation Outline </vt:lpstr>
      <vt:lpstr>Next Steps </vt:lpstr>
      <vt:lpstr>Presentation Outline </vt:lpstr>
      <vt:lpstr>Summary </vt:lpstr>
    </vt:vector>
  </TitlesOfParts>
  <Company>Orange County BCC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Discussion Item Title</dc:title>
  <dc:subject>BCC Meeting Presentation</dc:subject>
  <dc:creator>Walter, Amanda M</dc:creator>
  <cp:lastModifiedBy>Water Sciences</cp:lastModifiedBy>
  <cp:revision>620</cp:revision>
  <cp:lastPrinted>2023-05-30T14:09:09Z</cp:lastPrinted>
  <dcterms:created xsi:type="dcterms:W3CDTF">2020-02-10T17:12:30Z</dcterms:created>
  <dcterms:modified xsi:type="dcterms:W3CDTF">2023-06-02T12:11:42Z</dcterms:modified>
</cp:coreProperties>
</file>